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2"/>
  </p:notesMasterIdLst>
  <p:sldIdLst>
    <p:sldId id="335" r:id="rId2"/>
    <p:sldId id="262" r:id="rId3"/>
    <p:sldId id="264" r:id="rId4"/>
    <p:sldId id="340" r:id="rId5"/>
    <p:sldId id="268" r:id="rId6"/>
    <p:sldId id="269" r:id="rId7"/>
    <p:sldId id="270" r:id="rId8"/>
    <p:sldId id="271" r:id="rId9"/>
    <p:sldId id="272" r:id="rId10"/>
    <p:sldId id="273" r:id="rId11"/>
    <p:sldId id="274" r:id="rId12"/>
    <p:sldId id="275" r:id="rId13"/>
    <p:sldId id="276" r:id="rId14"/>
    <p:sldId id="277" r:id="rId15"/>
    <p:sldId id="280" r:id="rId16"/>
    <p:sldId id="279" r:id="rId17"/>
    <p:sldId id="278" r:id="rId18"/>
    <p:sldId id="281" r:id="rId19"/>
    <p:sldId id="282" r:id="rId20"/>
    <p:sldId id="343" r:id="rId21"/>
    <p:sldId id="284" r:id="rId22"/>
    <p:sldId id="285" r:id="rId23"/>
    <p:sldId id="288" r:id="rId24"/>
    <p:sldId id="289" r:id="rId25"/>
    <p:sldId id="342" r:id="rId26"/>
    <p:sldId id="339" r:id="rId27"/>
    <p:sldId id="344" r:id="rId28"/>
    <p:sldId id="345" r:id="rId29"/>
    <p:sldId id="346"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6" r:id="rId43"/>
    <p:sldId id="307" r:id="rId44"/>
    <p:sldId id="308" r:id="rId45"/>
    <p:sldId id="309" r:id="rId46"/>
    <p:sldId id="310" r:id="rId47"/>
    <p:sldId id="311" r:id="rId48"/>
    <p:sldId id="312" r:id="rId49"/>
    <p:sldId id="313" r:id="rId50"/>
    <p:sldId id="314" r:id="rId51"/>
    <p:sldId id="316" r:id="rId52"/>
    <p:sldId id="348" r:id="rId53"/>
    <p:sldId id="349" r:id="rId54"/>
    <p:sldId id="350"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41" r:id="rId69"/>
    <p:sldId id="351" r:id="rId70"/>
    <p:sldId id="352" r:id="rId71"/>
  </p:sldIdLst>
  <p:sldSz cx="6858000" cy="9144000" type="screen4x3"/>
  <p:notesSz cx="6797675" cy="99822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95">
          <p15:clr>
            <a:srgbClr val="A4A3A4"/>
          </p15:clr>
        </p15:guide>
        <p15:guide id="2" pos="27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988"/>
    <a:srgbClr val="D2D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9" d="100"/>
          <a:sy n="79" d="100"/>
        </p:scale>
        <p:origin x="3108" y="84"/>
      </p:cViewPr>
      <p:guideLst>
        <p:guide orient="horz" pos="4195"/>
        <p:guide pos="2704"/>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9110"/>
          </a:xfrm>
          <a:prstGeom prst="rect">
            <a:avLst/>
          </a:prstGeom>
        </p:spPr>
        <p:txBody>
          <a:bodyPr vert="horz" lIns="96945" tIns="48472" rIns="96945" bIns="48472" rtlCol="0"/>
          <a:lstStyle>
            <a:lvl1pPr algn="l">
              <a:defRPr sz="1300"/>
            </a:lvl1pPr>
          </a:lstStyle>
          <a:p>
            <a:endParaRPr lang="de-DE"/>
          </a:p>
        </p:txBody>
      </p:sp>
      <p:sp>
        <p:nvSpPr>
          <p:cNvPr id="3" name="Datumsplatzhalter 2"/>
          <p:cNvSpPr>
            <a:spLocks noGrp="1"/>
          </p:cNvSpPr>
          <p:nvPr>
            <p:ph type="dt" idx="1"/>
          </p:nvPr>
        </p:nvSpPr>
        <p:spPr>
          <a:xfrm>
            <a:off x="3850445" y="0"/>
            <a:ext cx="2945659" cy="499110"/>
          </a:xfrm>
          <a:prstGeom prst="rect">
            <a:avLst/>
          </a:prstGeom>
        </p:spPr>
        <p:txBody>
          <a:bodyPr vert="horz" lIns="96945" tIns="48472" rIns="96945" bIns="48472" rtlCol="0"/>
          <a:lstStyle>
            <a:lvl1pPr algn="r">
              <a:defRPr sz="1300"/>
            </a:lvl1pPr>
          </a:lstStyle>
          <a:p>
            <a:fld id="{818FACE0-5D60-46B6-BF6F-5B5447E9379B}" type="datetimeFigureOut">
              <a:rPr lang="de-DE" smtClean="0"/>
              <a:t>02.08.2022</a:t>
            </a:fld>
            <a:endParaRPr lang="de-DE"/>
          </a:p>
        </p:txBody>
      </p:sp>
      <p:sp>
        <p:nvSpPr>
          <p:cNvPr id="4" name="Folienbildplatzhalter 3"/>
          <p:cNvSpPr>
            <a:spLocks noGrp="1" noRot="1" noChangeAspect="1"/>
          </p:cNvSpPr>
          <p:nvPr>
            <p:ph type="sldImg" idx="2"/>
          </p:nvPr>
        </p:nvSpPr>
        <p:spPr>
          <a:xfrm>
            <a:off x="1997075" y="749300"/>
            <a:ext cx="2803525" cy="3741738"/>
          </a:xfrm>
          <a:prstGeom prst="rect">
            <a:avLst/>
          </a:prstGeom>
          <a:noFill/>
          <a:ln w="12700">
            <a:solidFill>
              <a:prstClr val="black"/>
            </a:solidFill>
          </a:ln>
        </p:spPr>
        <p:txBody>
          <a:bodyPr vert="horz" lIns="96945" tIns="48472" rIns="96945" bIns="48472" rtlCol="0" anchor="ctr"/>
          <a:lstStyle/>
          <a:p>
            <a:endParaRPr lang="de-DE"/>
          </a:p>
        </p:txBody>
      </p:sp>
      <p:sp>
        <p:nvSpPr>
          <p:cNvPr id="5" name="Notizenplatzhalter 4"/>
          <p:cNvSpPr>
            <a:spLocks noGrp="1"/>
          </p:cNvSpPr>
          <p:nvPr>
            <p:ph type="body" sz="quarter" idx="3"/>
          </p:nvPr>
        </p:nvSpPr>
        <p:spPr>
          <a:xfrm>
            <a:off x="679768" y="4741545"/>
            <a:ext cx="5438140" cy="4491990"/>
          </a:xfrm>
          <a:prstGeom prst="rect">
            <a:avLst/>
          </a:prstGeom>
        </p:spPr>
        <p:txBody>
          <a:bodyPr vert="horz" lIns="96945" tIns="48472" rIns="96945" bIns="48472"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81357"/>
            <a:ext cx="2945659" cy="499110"/>
          </a:xfrm>
          <a:prstGeom prst="rect">
            <a:avLst/>
          </a:prstGeom>
        </p:spPr>
        <p:txBody>
          <a:bodyPr vert="horz" lIns="96945" tIns="48472" rIns="96945" bIns="48472" rtlCol="0" anchor="b"/>
          <a:lstStyle>
            <a:lvl1pPr algn="l">
              <a:defRPr sz="1300"/>
            </a:lvl1pPr>
          </a:lstStyle>
          <a:p>
            <a:endParaRPr lang="de-DE"/>
          </a:p>
        </p:txBody>
      </p:sp>
      <p:sp>
        <p:nvSpPr>
          <p:cNvPr id="7" name="Foliennummernplatzhalter 6"/>
          <p:cNvSpPr>
            <a:spLocks noGrp="1"/>
          </p:cNvSpPr>
          <p:nvPr>
            <p:ph type="sldNum" sz="quarter" idx="5"/>
          </p:nvPr>
        </p:nvSpPr>
        <p:spPr>
          <a:xfrm>
            <a:off x="3850445" y="9481357"/>
            <a:ext cx="2945659" cy="499110"/>
          </a:xfrm>
          <a:prstGeom prst="rect">
            <a:avLst/>
          </a:prstGeom>
        </p:spPr>
        <p:txBody>
          <a:bodyPr vert="horz" lIns="96945" tIns="48472" rIns="96945" bIns="48472" rtlCol="0" anchor="b"/>
          <a:lstStyle>
            <a:lvl1pPr algn="r">
              <a:defRPr sz="1300"/>
            </a:lvl1pPr>
          </a:lstStyle>
          <a:p>
            <a:fld id="{ADE2DE28-6AC9-4861-8C7F-4E0976519421}" type="slidenum">
              <a:rPr lang="de-DE" smtClean="0"/>
              <a:t>‹Nr.›</a:t>
            </a:fld>
            <a:endParaRPr lang="de-DE"/>
          </a:p>
        </p:txBody>
      </p:sp>
    </p:spTree>
    <p:extLst>
      <p:ext uri="{BB962C8B-B14F-4D97-AF65-F5344CB8AC3E}">
        <p14:creationId xmlns:p14="http://schemas.microsoft.com/office/powerpoint/2010/main" val="11840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14350" y="2555776"/>
            <a:ext cx="5829300" cy="3312368"/>
          </a:xfrm>
        </p:spPr>
        <p:txBody>
          <a:bodyPr/>
          <a:lstStyle>
            <a:lvl1pPr algn="ctr">
              <a:defRPr baseline="0">
                <a:latin typeface="Arial" panose="020B0604020202020204" pitchFamily="34" charset="0"/>
                <a:cs typeface="Arial" panose="020B0604020202020204" pitchFamily="34" charset="0"/>
              </a:defRPr>
            </a:lvl1pPr>
          </a:lstStyle>
          <a:p>
            <a:r>
              <a:rPr lang="de-DE" dirty="0"/>
              <a:t>Titelseite</a:t>
            </a:r>
            <a:br>
              <a:rPr lang="de-DE" dirty="0"/>
            </a:br>
            <a:r>
              <a:rPr lang="de-DE" dirty="0"/>
              <a:t>Trainer PPT</a:t>
            </a:r>
            <a:br>
              <a:rPr lang="de-DE" dirty="0"/>
            </a:br>
            <a:r>
              <a:rPr lang="de-DE" dirty="0"/>
              <a:t>Hochformat</a:t>
            </a:r>
          </a:p>
        </p:txBody>
      </p:sp>
      <p:sp>
        <p:nvSpPr>
          <p:cNvPr id="6" name="Foliennummernplatzhalter 5"/>
          <p:cNvSpPr>
            <a:spLocks noGrp="1"/>
          </p:cNvSpPr>
          <p:nvPr>
            <p:ph type="sldNum" sz="quarter" idx="12"/>
          </p:nvPr>
        </p:nvSpPr>
        <p:spPr>
          <a:xfrm>
            <a:off x="4914900" y="8475136"/>
            <a:ext cx="1600200" cy="486833"/>
          </a:xfrm>
          <a:prstGeom prst="rect">
            <a:avLst/>
          </a:prstGeom>
        </p:spPr>
        <p:txBody>
          <a:bodyPr/>
          <a:lstStyle/>
          <a:p>
            <a:fld id="{68C733BC-1A7A-43F2-933F-05837D8ADF19}" type="slidenum">
              <a:rPr lang="de-DE" smtClean="0"/>
              <a:t>‹Nr.›</a:t>
            </a:fld>
            <a:endParaRPr lang="de-DE"/>
          </a:p>
        </p:txBody>
      </p:sp>
      <p:pic>
        <p:nvPicPr>
          <p:cNvPr id="8" name="Picture 3" descr="I:\00_AkademiePool\3_Marketing\09_Strategie\01_Marke\03_Designs\08_Weg\IHK_Akademie_Weg_DIN_A4_RG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365" b="10452"/>
          <a:stretch/>
        </p:blipFill>
        <p:spPr bwMode="auto">
          <a:xfrm>
            <a:off x="-7315" y="6479794"/>
            <a:ext cx="6858000" cy="209735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00_AkademiePool\3_Marketing\09_Strategie\01_Marke\03_Designs\02_Logos\01_PRINT\IHK_Akademie_Logo_CMYK_4c.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04939" y="7883018"/>
            <a:ext cx="2956718" cy="1262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1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4914900" y="8475136"/>
            <a:ext cx="1600200" cy="486833"/>
          </a:xfrm>
          <a:prstGeom prst="rect">
            <a:avLst/>
          </a:prstGeom>
        </p:spPr>
        <p:txBody>
          <a:bodyPr/>
          <a:lstStyle>
            <a:lvl1pPr algn="r">
              <a:defRPr>
                <a:latin typeface="Arial" panose="020B0604020202020204" pitchFamily="34" charset="0"/>
                <a:cs typeface="Arial" panose="020B0604020202020204" pitchFamily="34" charset="0"/>
              </a:defRPr>
            </a:lvl1pPr>
          </a:lstStyle>
          <a:p>
            <a:fld id="{71FFF8F2-66BD-48E6-BF55-1F8F1A56169A}" type="slidenum">
              <a:rPr lang="de-DE" smtClean="0"/>
              <a:t>‹Nr.›</a:t>
            </a:fld>
            <a:endParaRPr lang="de-DE" dirty="0"/>
          </a:p>
        </p:txBody>
      </p:sp>
      <p:pic>
        <p:nvPicPr>
          <p:cNvPr id="7" name="Picture 2" descr="I:\00_AkademiePool\3_Marketing\09_Strategie\01_Marke\03_Designs\02_Logos\01_PRINT\IHK_Akademie_Logo_CMYK_4c.jpg">
            <a:extLst>
              <a:ext uri="{FF2B5EF4-FFF2-40B4-BE49-F238E27FC236}">
                <a16:creationId xmlns:a16="http://schemas.microsoft.com/office/drawing/2014/main" id="{F02B6F8A-E3BF-4740-9B44-44D7F51277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60863" y="-888"/>
            <a:ext cx="2389280" cy="1019855"/>
          </a:xfrm>
          <a:prstGeom prst="rect">
            <a:avLst/>
          </a:prstGeom>
          <a:noFill/>
          <a:extLst>
            <a:ext uri="{909E8E84-426E-40DD-AFC4-6F175D3DCCD1}">
              <a14:hiddenFill xmlns:a14="http://schemas.microsoft.com/office/drawing/2010/main">
                <a:solidFill>
                  <a:srgbClr val="FFFFFF"/>
                </a:solidFill>
              </a14:hiddenFill>
            </a:ext>
          </a:extLst>
        </p:spPr>
      </p:pic>
      <p:sp>
        <p:nvSpPr>
          <p:cNvPr id="8" name="Inhaltsplatzhalter 2"/>
          <p:cNvSpPr>
            <a:spLocks noGrp="1"/>
          </p:cNvSpPr>
          <p:nvPr>
            <p:ph idx="1" hasCustomPrompt="1"/>
          </p:nvPr>
        </p:nvSpPr>
        <p:spPr>
          <a:xfrm>
            <a:off x="260648" y="1475656"/>
            <a:ext cx="6264696" cy="6840760"/>
          </a:xfrm>
        </p:spPr>
        <p:txBody>
          <a:bodyPr>
            <a:normAutofit/>
          </a:bodyPr>
          <a:lstStyle>
            <a:lvl1pPr marL="0" indent="0">
              <a:buNone/>
              <a:defRPr sz="1200">
                <a:latin typeface="Arial" panose="020B0604020202020204" pitchFamily="34" charset="0"/>
                <a:cs typeface="Arial" panose="020B0604020202020204" pitchFamily="34" charset="0"/>
              </a:defRPr>
            </a:lvl1pPr>
          </a:lstStyle>
          <a:p>
            <a:pPr>
              <a:defRPr/>
            </a:pPr>
            <a:r>
              <a:rPr lang="de-DE" dirty="0"/>
              <a:t>Inhalte</a:t>
            </a:r>
          </a:p>
        </p:txBody>
      </p:sp>
      <p:sp>
        <p:nvSpPr>
          <p:cNvPr id="11" name="Titel 1"/>
          <p:cNvSpPr>
            <a:spLocks noGrp="1"/>
          </p:cNvSpPr>
          <p:nvPr>
            <p:ph type="title" hasCustomPrompt="1"/>
          </p:nvPr>
        </p:nvSpPr>
        <p:spPr>
          <a:xfrm>
            <a:off x="260648" y="539552"/>
            <a:ext cx="6275040" cy="720080"/>
          </a:xfrm>
        </p:spPr>
        <p:txBody>
          <a:bodyPr>
            <a:normAutofit/>
          </a:bodyPr>
          <a:lstStyle>
            <a:lvl1pPr algn="l">
              <a:defRPr sz="1600" b="0" baseline="0">
                <a:solidFill>
                  <a:schemeClr val="bg1">
                    <a:lumMod val="75000"/>
                  </a:schemeClr>
                </a:solidFill>
                <a:latin typeface="Arial" panose="020B0604020202020204" pitchFamily="34" charset="0"/>
                <a:cs typeface="Arial" panose="020B0604020202020204" pitchFamily="34" charset="0"/>
              </a:defRPr>
            </a:lvl1pPr>
          </a:lstStyle>
          <a:p>
            <a:r>
              <a:rPr lang="de-DE" dirty="0"/>
              <a:t>Inhaltsseite I – Logo oben</a:t>
            </a:r>
          </a:p>
        </p:txBody>
      </p:sp>
    </p:spTree>
    <p:extLst>
      <p:ext uri="{BB962C8B-B14F-4D97-AF65-F5344CB8AC3E}">
        <p14:creationId xmlns:p14="http://schemas.microsoft.com/office/powerpoint/2010/main" val="413302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2620888" y="8475136"/>
            <a:ext cx="1600200" cy="486833"/>
          </a:xfrm>
          <a:prstGeom prst="rect">
            <a:avLst/>
          </a:prstGeom>
        </p:spPr>
        <p:txBody>
          <a:bodyPr/>
          <a:lstStyle>
            <a:lvl1pPr algn="ctr">
              <a:defRPr>
                <a:latin typeface="Arial" panose="020B0604020202020204" pitchFamily="34" charset="0"/>
                <a:cs typeface="Arial" panose="020B0604020202020204" pitchFamily="34" charset="0"/>
              </a:defRPr>
            </a:lvl1pPr>
          </a:lstStyle>
          <a:p>
            <a:fld id="{68C733BC-1A7A-43F2-933F-05837D8ADF19}" type="slidenum">
              <a:rPr lang="de-DE" smtClean="0"/>
              <a:pPr/>
              <a:t>‹Nr.›</a:t>
            </a:fld>
            <a:endParaRPr lang="de-DE"/>
          </a:p>
        </p:txBody>
      </p:sp>
      <p:pic>
        <p:nvPicPr>
          <p:cNvPr id="7" name="Picture 2" descr="I:\00_AkademiePool\3_Marketing\09_Strategie\01_Marke\03_Designs\02_Logos\01_PRINT\IHK_Akademie_Logo_CMYK_4c.jpg">
            <a:extLst>
              <a:ext uri="{FF2B5EF4-FFF2-40B4-BE49-F238E27FC236}">
                <a16:creationId xmlns:a16="http://schemas.microsoft.com/office/drawing/2014/main" id="{F02B6F8A-E3BF-4740-9B44-44D7F51277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60863" y="8126618"/>
            <a:ext cx="2389280" cy="1019855"/>
          </a:xfrm>
          <a:prstGeom prst="rect">
            <a:avLst/>
          </a:prstGeom>
          <a:noFill/>
          <a:extLst>
            <a:ext uri="{909E8E84-426E-40DD-AFC4-6F175D3DCCD1}">
              <a14:hiddenFill xmlns:a14="http://schemas.microsoft.com/office/drawing/2010/main">
                <a:solidFill>
                  <a:srgbClr val="FFFFFF"/>
                </a:solidFill>
              </a14:hiddenFill>
            </a:ext>
          </a:extLst>
        </p:spPr>
      </p:pic>
      <p:sp>
        <p:nvSpPr>
          <p:cNvPr id="14" name="Inhaltsplatzhalter 2"/>
          <p:cNvSpPr>
            <a:spLocks noGrp="1"/>
          </p:cNvSpPr>
          <p:nvPr>
            <p:ph idx="1" hasCustomPrompt="1"/>
          </p:nvPr>
        </p:nvSpPr>
        <p:spPr>
          <a:xfrm>
            <a:off x="260648" y="1475657"/>
            <a:ext cx="6264696" cy="6650961"/>
          </a:xfrm>
        </p:spPr>
        <p:txBody>
          <a:bodyPr>
            <a:normAutofit/>
          </a:bodyPr>
          <a:lstStyle>
            <a:lvl1pPr marL="0" indent="0">
              <a:buFont typeface="Arial" panose="020B0604020202020204" pitchFamily="34" charset="0"/>
              <a:buNone/>
              <a:defRPr sz="1200">
                <a:latin typeface="Arial" panose="020B0604020202020204" pitchFamily="34" charset="0"/>
                <a:cs typeface="Arial" panose="020B0604020202020204" pitchFamily="34" charset="0"/>
              </a:defRPr>
            </a:lvl1pPr>
          </a:lstStyle>
          <a:p>
            <a:pPr>
              <a:defRPr/>
            </a:pPr>
            <a:r>
              <a:rPr lang="de-DE" dirty="0"/>
              <a:t>Inhalte</a:t>
            </a:r>
          </a:p>
        </p:txBody>
      </p:sp>
      <p:sp>
        <p:nvSpPr>
          <p:cNvPr id="15" name="Titel 1"/>
          <p:cNvSpPr>
            <a:spLocks noGrp="1"/>
          </p:cNvSpPr>
          <p:nvPr>
            <p:ph type="title" hasCustomPrompt="1"/>
          </p:nvPr>
        </p:nvSpPr>
        <p:spPr>
          <a:xfrm>
            <a:off x="260648" y="539552"/>
            <a:ext cx="6275040" cy="720080"/>
          </a:xfrm>
        </p:spPr>
        <p:txBody>
          <a:bodyPr>
            <a:normAutofit/>
          </a:bodyPr>
          <a:lstStyle>
            <a:lvl1pPr algn="l">
              <a:defRPr sz="1600" b="0" baseline="0">
                <a:solidFill>
                  <a:schemeClr val="bg1">
                    <a:lumMod val="75000"/>
                  </a:schemeClr>
                </a:solidFill>
                <a:latin typeface="Arial" panose="020B0604020202020204" pitchFamily="34" charset="0"/>
                <a:cs typeface="Arial" panose="020B0604020202020204" pitchFamily="34" charset="0"/>
              </a:defRPr>
            </a:lvl1pPr>
          </a:lstStyle>
          <a:p>
            <a:r>
              <a:rPr lang="de-DE" dirty="0"/>
              <a:t>Inhaltsseite II – Logo unten</a:t>
            </a:r>
          </a:p>
        </p:txBody>
      </p:sp>
    </p:spTree>
    <p:extLst>
      <p:ext uri="{BB962C8B-B14F-4D97-AF65-F5344CB8AC3E}">
        <p14:creationId xmlns:p14="http://schemas.microsoft.com/office/powerpoint/2010/main" val="139348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2620888" y="8475136"/>
            <a:ext cx="1600200" cy="486833"/>
          </a:xfrm>
          <a:prstGeom prst="rect">
            <a:avLst/>
          </a:prstGeom>
        </p:spPr>
        <p:txBody>
          <a:bodyPr/>
          <a:lstStyle>
            <a:lvl1pPr algn="ctr">
              <a:defRPr>
                <a:latin typeface="Arial" panose="020B0604020202020204" pitchFamily="34" charset="0"/>
                <a:cs typeface="Arial" panose="020B0604020202020204" pitchFamily="34" charset="0"/>
              </a:defRPr>
            </a:lvl1pPr>
          </a:lstStyle>
          <a:p>
            <a:fld id="{68C733BC-1A7A-43F2-933F-05837D8ADF19}" type="slidenum">
              <a:rPr lang="de-DE" smtClean="0"/>
              <a:pPr/>
              <a:t>‹Nr.›</a:t>
            </a:fld>
            <a:endParaRPr lang="de-DE"/>
          </a:p>
        </p:txBody>
      </p:sp>
      <p:pic>
        <p:nvPicPr>
          <p:cNvPr id="7" name="Picture 2" descr="I:\00_AkademiePool\3_Marketing\09_Strategie\01_Marke\03_Designs\02_Logos\01_PRINT\IHK_Akademie_Logo_CMYK_4c.jpg">
            <a:extLst>
              <a:ext uri="{FF2B5EF4-FFF2-40B4-BE49-F238E27FC236}">
                <a16:creationId xmlns:a16="http://schemas.microsoft.com/office/drawing/2014/main" id="{F02B6F8A-E3BF-4740-9B44-44D7F51277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60863" y="8126618"/>
            <a:ext cx="2389280" cy="1019855"/>
          </a:xfrm>
          <a:prstGeom prst="rect">
            <a:avLst/>
          </a:prstGeom>
          <a:noFill/>
          <a:extLst>
            <a:ext uri="{909E8E84-426E-40DD-AFC4-6F175D3DCCD1}">
              <a14:hiddenFill xmlns:a14="http://schemas.microsoft.com/office/drawing/2010/main">
                <a:solidFill>
                  <a:srgbClr val="FFFFFF"/>
                </a:solidFill>
              </a14:hiddenFill>
            </a:ext>
          </a:extLst>
        </p:spPr>
      </p:pic>
      <p:pic>
        <p:nvPicPr>
          <p:cNvPr id="15" name="Grafik 14">
            <a:extLst>
              <a:ext uri="{FF2B5EF4-FFF2-40B4-BE49-F238E27FC236}">
                <a16:creationId xmlns:a16="http://schemas.microsoft.com/office/drawing/2014/main" id="{5676AB4D-F9E8-2246-8DF6-E79C6BA769E7}"/>
              </a:ext>
            </a:extLst>
          </p:cNvPr>
          <p:cNvPicPr>
            <a:picLocks noChangeAspect="1"/>
          </p:cNvPicPr>
          <p:nvPr userDrawn="1"/>
        </p:nvPicPr>
        <p:blipFill>
          <a:blip r:embed="rId3"/>
          <a:stretch>
            <a:fillRect/>
          </a:stretch>
        </p:blipFill>
        <p:spPr>
          <a:xfrm>
            <a:off x="4650184" y="-252535"/>
            <a:ext cx="2235200" cy="571500"/>
          </a:xfrm>
          <a:prstGeom prst="rect">
            <a:avLst/>
          </a:prstGeom>
        </p:spPr>
      </p:pic>
      <p:sp>
        <p:nvSpPr>
          <p:cNvPr id="20" name="Titel 1"/>
          <p:cNvSpPr>
            <a:spLocks noGrp="1"/>
          </p:cNvSpPr>
          <p:nvPr>
            <p:ph type="title" hasCustomPrompt="1"/>
          </p:nvPr>
        </p:nvSpPr>
        <p:spPr>
          <a:xfrm>
            <a:off x="260648" y="539552"/>
            <a:ext cx="6275040" cy="720080"/>
          </a:xfrm>
        </p:spPr>
        <p:txBody>
          <a:bodyPr>
            <a:normAutofit/>
          </a:bodyPr>
          <a:lstStyle>
            <a:lvl1pPr algn="l">
              <a:defRPr sz="1600" b="0" baseline="0">
                <a:solidFill>
                  <a:schemeClr val="bg1">
                    <a:lumMod val="75000"/>
                  </a:schemeClr>
                </a:solidFill>
                <a:latin typeface="Arial" panose="020B0604020202020204" pitchFamily="34" charset="0"/>
                <a:cs typeface="Arial" panose="020B0604020202020204" pitchFamily="34" charset="0"/>
              </a:defRPr>
            </a:lvl1pPr>
          </a:lstStyle>
          <a:p>
            <a:r>
              <a:rPr lang="de-DE" dirty="0"/>
              <a:t>Inhaltsseite III – Logo unten, Claim oben (optional als Alternative) </a:t>
            </a:r>
          </a:p>
        </p:txBody>
      </p:sp>
      <p:sp>
        <p:nvSpPr>
          <p:cNvPr id="21" name="Inhaltsplatzhalter 2"/>
          <p:cNvSpPr>
            <a:spLocks noGrp="1"/>
          </p:cNvSpPr>
          <p:nvPr>
            <p:ph idx="1" hasCustomPrompt="1"/>
          </p:nvPr>
        </p:nvSpPr>
        <p:spPr>
          <a:xfrm>
            <a:off x="260648" y="1475657"/>
            <a:ext cx="6264696" cy="6650961"/>
          </a:xfrm>
        </p:spPr>
        <p:txBody>
          <a:bodyPr>
            <a:normAutofit/>
          </a:bodyPr>
          <a:lstStyle>
            <a:lvl1pPr marL="0" indent="0">
              <a:buFont typeface="Arial" panose="020B0604020202020204" pitchFamily="34" charset="0"/>
              <a:buNone/>
              <a:defRPr sz="1200">
                <a:latin typeface="Arial" panose="020B0604020202020204" pitchFamily="34" charset="0"/>
                <a:cs typeface="Arial" panose="020B0604020202020204" pitchFamily="34" charset="0"/>
              </a:defRPr>
            </a:lvl1pPr>
          </a:lstStyle>
          <a:p>
            <a:pPr>
              <a:defRPr/>
            </a:pPr>
            <a:r>
              <a:rPr lang="de-DE" dirty="0"/>
              <a:t>Inhalte</a:t>
            </a:r>
          </a:p>
        </p:txBody>
      </p:sp>
    </p:spTree>
    <p:extLst>
      <p:ext uri="{BB962C8B-B14F-4D97-AF65-F5344CB8AC3E}">
        <p14:creationId xmlns:p14="http://schemas.microsoft.com/office/powerpoint/2010/main" val="361346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el und Inhalt">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4914900" y="8475136"/>
            <a:ext cx="1600200" cy="486833"/>
          </a:xfrm>
          <a:prstGeom prst="rect">
            <a:avLst/>
          </a:prstGeom>
        </p:spPr>
        <p:txBody>
          <a:bodyPr/>
          <a:lstStyle>
            <a:lvl1pPr algn="r">
              <a:defRPr>
                <a:latin typeface="Arial" panose="020B0604020202020204" pitchFamily="34" charset="0"/>
                <a:cs typeface="Arial" panose="020B0604020202020204" pitchFamily="34" charset="0"/>
              </a:defRPr>
            </a:lvl1pPr>
          </a:lstStyle>
          <a:p>
            <a:fld id="{71FFF8F2-66BD-48E6-BF55-1F8F1A56169A}" type="slidenum">
              <a:rPr lang="de-DE" smtClean="0"/>
              <a:t>‹Nr.›</a:t>
            </a:fld>
            <a:endParaRPr lang="de-DE" dirty="0"/>
          </a:p>
        </p:txBody>
      </p:sp>
      <p:pic>
        <p:nvPicPr>
          <p:cNvPr id="7" name="Picture 2" descr="I:\00_AkademiePool\3_Marketing\09_Strategie\01_Marke\03_Designs\02_Logos\01_PRINT\IHK_Akademie_Logo_CMYK_4c.jpg">
            <a:extLst>
              <a:ext uri="{FF2B5EF4-FFF2-40B4-BE49-F238E27FC236}">
                <a16:creationId xmlns:a16="http://schemas.microsoft.com/office/drawing/2014/main" id="{F02B6F8A-E3BF-4740-9B44-44D7F51277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60863" y="-888"/>
            <a:ext cx="2389280" cy="1019855"/>
          </a:xfrm>
          <a:prstGeom prst="rect">
            <a:avLst/>
          </a:prstGeom>
          <a:noFill/>
          <a:extLst>
            <a:ext uri="{909E8E84-426E-40DD-AFC4-6F175D3DCCD1}">
              <a14:hiddenFill xmlns:a14="http://schemas.microsoft.com/office/drawing/2010/main">
                <a:solidFill>
                  <a:srgbClr val="FFFFFF"/>
                </a:solidFill>
              </a14:hiddenFill>
            </a:ext>
          </a:extLst>
        </p:spPr>
      </p:pic>
      <p:sp>
        <p:nvSpPr>
          <p:cNvPr id="8" name="Inhaltsplatzhalter 2"/>
          <p:cNvSpPr>
            <a:spLocks noGrp="1"/>
          </p:cNvSpPr>
          <p:nvPr>
            <p:ph idx="1" hasCustomPrompt="1"/>
          </p:nvPr>
        </p:nvSpPr>
        <p:spPr>
          <a:xfrm>
            <a:off x="260648" y="1475656"/>
            <a:ext cx="6264696" cy="6840760"/>
          </a:xfrm>
        </p:spPr>
        <p:txBody>
          <a:bodyPr>
            <a:normAutofit/>
          </a:bodyPr>
          <a:lstStyle>
            <a:lvl1pPr marL="0" indent="0">
              <a:buNone/>
              <a:defRPr sz="1200">
                <a:latin typeface="Arial" panose="020B0604020202020204" pitchFamily="34" charset="0"/>
                <a:cs typeface="Arial" panose="020B0604020202020204" pitchFamily="34" charset="0"/>
              </a:defRPr>
            </a:lvl1pPr>
          </a:lstStyle>
          <a:p>
            <a:pPr marL="0" indent="0">
              <a:buNone/>
            </a:pPr>
            <a:r>
              <a:rPr lang="de-DE" sz="1200" dirty="0">
                <a:latin typeface="Arial" panose="020B0604020202020204" pitchFamily="34" charset="0"/>
                <a:cs typeface="Arial" panose="020B0604020202020204" pitchFamily="34" charset="0"/>
              </a:rPr>
              <a:t>Die folgenden Dokumentationsunterlagen wurden im Auftrag der IHK Akademie München und Oberbayern erstellt und sind vom Verfasser durch das Urheberrecht geschützt. Nachdruck, Vervielfältigung, (Weiter)-Bearbeitung – auch auszugsweise – und / oder Weiterleitung an Dritte ist urheberrechtlich nicht gestattet.</a:t>
            </a:r>
          </a:p>
          <a:p>
            <a:pPr marL="0" indent="0">
              <a:buNone/>
            </a:pPr>
            <a:r>
              <a:rPr lang="de-DE" sz="1200" dirty="0">
                <a:latin typeface="Arial" panose="020B0604020202020204" pitchFamily="34" charset="0"/>
                <a:cs typeface="Arial" panose="020B0604020202020204" pitchFamily="34" charset="0"/>
              </a:rPr>
              <a:t>Verfasser/-in dieser Unterlagen: </a:t>
            </a:r>
          </a:p>
          <a:p>
            <a:pPr marL="0" indent="0">
              <a:buNone/>
            </a:pPr>
            <a:endParaRPr lang="de-DE" sz="1200" dirty="0">
              <a:latin typeface="Arial" panose="020B0604020202020204" pitchFamily="34" charset="0"/>
              <a:cs typeface="Arial" panose="020B0604020202020204" pitchFamily="34" charset="0"/>
            </a:endParaRPr>
          </a:p>
          <a:p>
            <a:pPr marL="0" indent="0">
              <a:buNone/>
            </a:pPr>
            <a:r>
              <a:rPr lang="de-DE" sz="1200" dirty="0">
                <a:latin typeface="Arial" panose="020B0604020202020204" pitchFamily="34" charset="0"/>
                <a:cs typeface="Arial" panose="020B0604020202020204" pitchFamily="34" charset="0"/>
              </a:rPr>
              <a:t>Kontaktdaten: </a:t>
            </a:r>
          </a:p>
          <a:p>
            <a:pPr>
              <a:defRPr/>
            </a:pPr>
            <a:endParaRPr lang="de-DE" dirty="0"/>
          </a:p>
        </p:txBody>
      </p:sp>
      <p:sp>
        <p:nvSpPr>
          <p:cNvPr id="9" name="Titel 1"/>
          <p:cNvSpPr>
            <a:spLocks noGrp="1"/>
          </p:cNvSpPr>
          <p:nvPr>
            <p:ph type="title" hasCustomPrompt="1"/>
          </p:nvPr>
        </p:nvSpPr>
        <p:spPr>
          <a:xfrm>
            <a:off x="260648" y="539552"/>
            <a:ext cx="6275040" cy="720080"/>
          </a:xfrm>
        </p:spPr>
        <p:txBody>
          <a:bodyPr>
            <a:normAutofit/>
          </a:bodyPr>
          <a:lstStyle>
            <a:lvl1pPr algn="l">
              <a:defRPr sz="1600" b="0" baseline="0">
                <a:solidFill>
                  <a:schemeClr val="bg1">
                    <a:lumMod val="75000"/>
                  </a:schemeClr>
                </a:solidFill>
                <a:latin typeface="Arial" panose="020B0604020202020204" pitchFamily="34" charset="0"/>
                <a:cs typeface="Arial" panose="020B0604020202020204" pitchFamily="34" charset="0"/>
              </a:defRPr>
            </a:lvl1pPr>
          </a:lstStyle>
          <a:p>
            <a:r>
              <a:rPr lang="de-DE" dirty="0"/>
              <a:t>Copyright</a:t>
            </a:r>
          </a:p>
        </p:txBody>
      </p:sp>
    </p:spTree>
    <p:extLst>
      <p:ext uri="{BB962C8B-B14F-4D97-AF65-F5344CB8AC3E}">
        <p14:creationId xmlns:p14="http://schemas.microsoft.com/office/powerpoint/2010/main" val="4042066246"/>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de-DE" dirty="0"/>
              <a:t>Textmasterformat bearbeiten</a:t>
            </a:r>
          </a:p>
          <a:p>
            <a:pPr lvl="1"/>
            <a:r>
              <a:rPr lang="de-DE" dirty="0"/>
              <a:t> Zweite Ebene</a:t>
            </a:r>
          </a:p>
          <a:p>
            <a:pPr lvl="2"/>
            <a:r>
              <a:rPr lang="de-DE" dirty="0"/>
              <a:t>Dritte Ebene</a:t>
            </a:r>
          </a:p>
          <a:p>
            <a:pPr lvl="3"/>
            <a:r>
              <a:rPr lang="de-DE" dirty="0"/>
              <a:t>Vierte Ebene</a:t>
            </a:r>
          </a:p>
          <a:p>
            <a:pPr lvl="4"/>
            <a:r>
              <a:rPr lang="de-DE" dirty="0"/>
              <a:t>Fünfte Ebene</a:t>
            </a:r>
          </a:p>
        </p:txBody>
      </p:sp>
      <p:sp>
        <p:nvSpPr>
          <p:cNvPr id="7" name="Datumsplatzhalter 3"/>
          <p:cNvSpPr>
            <a:spLocks noGrp="1"/>
          </p:cNvSpPr>
          <p:nvPr>
            <p:ph type="dt" sz="half" idx="2"/>
          </p:nvPr>
        </p:nvSpPr>
        <p:spPr>
          <a:xfrm>
            <a:off x="-603448" y="8748464"/>
            <a:ext cx="2133600" cy="365125"/>
          </a:xfrm>
          <a:prstGeom prst="rect">
            <a:avLst/>
          </a:prstGeom>
        </p:spPr>
        <p:txBody>
          <a:bodyPr vert="horz" lIns="91440" tIns="45720" rIns="91440" bIns="45720" rtlCol="0" anchor="ctr"/>
          <a:lstStyle>
            <a:lvl1pPr algn="ctr">
              <a:defRPr sz="1200">
                <a:solidFill>
                  <a:schemeClr val="tx1">
                    <a:tint val="75000"/>
                  </a:schemeClr>
                </a:solidFill>
                <a:latin typeface="Arial (Textkörper)"/>
                <a:cs typeface="Arial" panose="020B0604020202020204" pitchFamily="34" charset="0"/>
              </a:defRPr>
            </a:lvl1pPr>
          </a:lstStyle>
          <a:p>
            <a:fld id="{9AE1EFAF-5335-4D8E-92F3-519A2EB08BBB}" type="datetime1">
              <a:rPr lang="de-DE" smtClean="0"/>
              <a:t>02.08.2022</a:t>
            </a:fld>
            <a:endParaRPr lang="de-DE" dirty="0"/>
          </a:p>
        </p:txBody>
      </p:sp>
      <p:sp>
        <p:nvSpPr>
          <p:cNvPr id="8" name="Fußzeilenplatzhalter 4"/>
          <p:cNvSpPr>
            <a:spLocks noGrp="1"/>
          </p:cNvSpPr>
          <p:nvPr>
            <p:ph type="ftr" sz="quarter" idx="3"/>
          </p:nvPr>
        </p:nvSpPr>
        <p:spPr>
          <a:xfrm>
            <a:off x="2063552" y="8748464"/>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Textkörper)"/>
                <a:cs typeface="Arial" panose="020B0604020202020204" pitchFamily="34" charset="0"/>
              </a:defRPr>
            </a:lvl1pPr>
          </a:lstStyle>
          <a:p>
            <a:endParaRPr lang="de-DE"/>
          </a:p>
        </p:txBody>
      </p:sp>
      <p:sp>
        <p:nvSpPr>
          <p:cNvPr id="9" name="Foliennummernplatzhalter 5"/>
          <p:cNvSpPr>
            <a:spLocks noGrp="1"/>
          </p:cNvSpPr>
          <p:nvPr>
            <p:ph type="sldNum" sz="quarter" idx="4"/>
          </p:nvPr>
        </p:nvSpPr>
        <p:spPr>
          <a:xfrm>
            <a:off x="5492552" y="8748464"/>
            <a:ext cx="2133600" cy="365125"/>
          </a:xfrm>
          <a:prstGeom prst="rect">
            <a:avLst/>
          </a:prstGeom>
        </p:spPr>
        <p:txBody>
          <a:bodyPr vert="horz" lIns="91440" tIns="45720" rIns="91440" bIns="45720" rtlCol="0" anchor="ctr"/>
          <a:lstStyle>
            <a:lvl1pPr algn="ctr">
              <a:defRPr sz="1200">
                <a:solidFill>
                  <a:schemeClr val="tx1">
                    <a:tint val="75000"/>
                  </a:schemeClr>
                </a:solidFill>
                <a:latin typeface="Arial (Textkörper)"/>
                <a:cs typeface="Arial" panose="020B0604020202020204" pitchFamily="34" charset="0"/>
              </a:defRPr>
            </a:lvl1pPr>
          </a:lstStyle>
          <a:p>
            <a:fld id="{D79FEC7E-C867-4DEB-B87F-0C4D6BFB3EAD}" type="slidenum">
              <a:rPr lang="de-DE" smtClean="0"/>
              <a:pPr/>
              <a:t>‹Nr.›</a:t>
            </a:fld>
            <a:endParaRPr lang="de-DE"/>
          </a:p>
        </p:txBody>
      </p:sp>
    </p:spTree>
    <p:extLst>
      <p:ext uri="{BB962C8B-B14F-4D97-AF65-F5344CB8AC3E}">
        <p14:creationId xmlns:p14="http://schemas.microsoft.com/office/powerpoint/2010/main" val="244438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3" r:id="rId5"/>
  </p:sldLayoutIdLst>
  <p:hf hdr="0" ftr="0" dt="0"/>
  <p:txStyles>
    <p:titleStyle>
      <a:lvl1pPr algn="l"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Wingdings" panose="05000000000000000000" pitchFamily="2" charset="2"/>
        <a:buChar char="Ø"/>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68C733BC-1A7A-43F2-933F-05837D8ADF19}" type="slidenum">
              <a:rPr lang="de-DE" smtClean="0"/>
              <a:pPr/>
              <a:t>1</a:t>
            </a:fld>
            <a:endParaRPr lang="de-DE"/>
          </a:p>
        </p:txBody>
      </p:sp>
      <p:sp>
        <p:nvSpPr>
          <p:cNvPr id="4" name="Titel 3"/>
          <p:cNvSpPr>
            <a:spLocks noGrp="1"/>
          </p:cNvSpPr>
          <p:nvPr>
            <p:ph type="title"/>
          </p:nvPr>
        </p:nvSpPr>
        <p:spPr/>
        <p:txBody>
          <a:bodyPr/>
          <a:lstStyle/>
          <a:p>
            <a:endParaRPr lang="de-DE"/>
          </a:p>
        </p:txBody>
      </p:sp>
      <p:pic>
        <p:nvPicPr>
          <p:cNvPr id="5" name="Grafik 4"/>
          <p:cNvPicPr>
            <a:picLocks noChangeAspect="1"/>
          </p:cNvPicPr>
          <p:nvPr/>
        </p:nvPicPr>
        <p:blipFill rotWithShape="1">
          <a:blip r:embed="rId2" cstate="print">
            <a:extLst>
              <a:ext uri="{28A0092B-C50C-407E-A947-70E740481C1C}">
                <a14:useLocalDpi xmlns:a14="http://schemas.microsoft.com/office/drawing/2010/main" val="0"/>
              </a:ext>
            </a:extLst>
          </a:blip>
          <a:srcRect l="15433"/>
          <a:stretch/>
        </p:blipFill>
        <p:spPr>
          <a:xfrm>
            <a:off x="0" y="0"/>
            <a:ext cx="6858000" cy="5412175"/>
          </a:xfrm>
          <a:prstGeom prst="rect">
            <a:avLst/>
          </a:prstGeom>
        </p:spPr>
      </p:pic>
      <p:sp>
        <p:nvSpPr>
          <p:cNvPr id="6" name="Titel 1"/>
          <p:cNvSpPr txBox="1">
            <a:spLocks/>
          </p:cNvSpPr>
          <p:nvPr/>
        </p:nvSpPr>
        <p:spPr>
          <a:xfrm>
            <a:off x="332656" y="5428052"/>
            <a:ext cx="5829300" cy="57606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1600" b="0" kern="1200" baseline="0">
                <a:solidFill>
                  <a:schemeClr val="bg1">
                    <a:lumMod val="75000"/>
                  </a:schemeClr>
                </a:solidFill>
                <a:latin typeface="Arial" panose="020B0604020202020204" pitchFamily="34" charset="0"/>
                <a:ea typeface="+mj-ea"/>
                <a:cs typeface="Arial" panose="020B0604020202020204" pitchFamily="34" charset="0"/>
              </a:defRPr>
            </a:lvl1pPr>
          </a:lstStyle>
          <a:p>
            <a:r>
              <a:rPr lang="de-DE" sz="1800" dirty="0">
                <a:solidFill>
                  <a:srgbClr val="004988"/>
                </a:solidFill>
              </a:rPr>
              <a:t>E-Learnings, die begeistern!</a:t>
            </a:r>
          </a:p>
        </p:txBody>
      </p:sp>
      <p:sp>
        <p:nvSpPr>
          <p:cNvPr id="7" name="Rechteck 6"/>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E-LEARNINGS</a:t>
            </a:r>
          </a:p>
        </p:txBody>
      </p:sp>
      <p:sp>
        <p:nvSpPr>
          <p:cNvPr id="8" name="Rechteck 7"/>
          <p:cNvSpPr/>
          <p:nvPr/>
        </p:nvSpPr>
        <p:spPr>
          <a:xfrm>
            <a:off x="-12651" y="2711158"/>
            <a:ext cx="3429000" cy="1577881"/>
          </a:xfrm>
          <a:prstGeom prst="rect">
            <a:avLst/>
          </a:prstGeom>
          <a:solidFill>
            <a:srgbClr val="004988"/>
          </a:solidFill>
          <a:ln>
            <a:solidFill>
              <a:srgbClr val="004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latin typeface="Arial" panose="020B0604020202020204" pitchFamily="34" charset="0"/>
                <a:cs typeface="Arial" panose="020B0604020202020204" pitchFamily="34" charset="0"/>
              </a:rPr>
              <a:t>   Zeitlich und örtlich </a:t>
            </a:r>
          </a:p>
          <a:p>
            <a:r>
              <a:rPr lang="de-DE" sz="2400" dirty="0">
                <a:latin typeface="Arial" panose="020B0604020202020204" pitchFamily="34" charset="0"/>
                <a:cs typeface="Arial" panose="020B0604020202020204" pitchFamily="34" charset="0"/>
              </a:rPr>
              <a:t>   flexibel weiterbilden!</a:t>
            </a:r>
          </a:p>
        </p:txBody>
      </p:sp>
      <p:sp>
        <p:nvSpPr>
          <p:cNvPr id="9" name="Rechteck 8"/>
          <p:cNvSpPr/>
          <p:nvPr/>
        </p:nvSpPr>
        <p:spPr>
          <a:xfrm>
            <a:off x="332656" y="5940152"/>
            <a:ext cx="6192688" cy="2554545"/>
          </a:xfrm>
          <a:prstGeom prst="rect">
            <a:avLst/>
          </a:prstGeom>
        </p:spPr>
        <p:txBody>
          <a:bodyPr wrap="square">
            <a:spAutoFit/>
          </a:bodyPr>
          <a:lstStyle/>
          <a:p>
            <a:r>
              <a:rPr lang="de-DE" sz="1600" dirty="0">
                <a:latin typeface="Arial" panose="020B0604020202020204" pitchFamily="34" charset="0"/>
                <a:cs typeface="Arial" panose="020B0604020202020204" pitchFamily="34" charset="0"/>
              </a:rPr>
              <a:t>Eine schnelllebige Arbeitswelt mit rasanten und tiefgreifenden Veränderungen erfordert permanent neues Wissen und neue Fähigkeiten - kurzfristig, kompakt und punktgenau. In diesem Umfeld bieten E-Learning-Programme das perfekte Lernerlebnis, immer und überall verfügbar (on </a:t>
            </a:r>
            <a:r>
              <a:rPr lang="de-DE" sz="1600" dirty="0" err="1">
                <a:latin typeface="Arial" panose="020B0604020202020204" pitchFamily="34" charset="0"/>
                <a:cs typeface="Arial" panose="020B0604020202020204" pitchFamily="34" charset="0"/>
              </a:rPr>
              <a:t>demand</a:t>
            </a:r>
            <a:r>
              <a:rPr lang="de-DE" sz="1600" dirty="0">
                <a:latin typeface="Arial" panose="020B0604020202020204" pitchFamily="34" charset="0"/>
                <a:cs typeface="Arial" panose="020B0604020202020204" pitchFamily="34" charset="0"/>
              </a:rPr>
              <a:t>).</a:t>
            </a:r>
          </a:p>
          <a:p>
            <a:endParaRPr lang="de-DE" sz="1600" dirty="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Viele E-Learning-Programme sind der kompakte Einstieg in neue Themenfelder und lassen sich ideal mit allen anderen Bildungsformaten von Präsenztrainings bis Live-Online-Trainings verbinden.</a:t>
            </a:r>
          </a:p>
        </p:txBody>
      </p:sp>
    </p:spTree>
    <p:extLst>
      <p:ext uri="{BB962C8B-B14F-4D97-AF65-F5344CB8AC3E}">
        <p14:creationId xmlns:p14="http://schemas.microsoft.com/office/powerpoint/2010/main" val="1254548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523978"/>
            <a:ext cx="6858000" cy="12241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0" y="1763688"/>
            <a:ext cx="6858000" cy="158417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10</a:t>
            </a:fld>
            <a:endParaRPr lang="de-DE" dirty="0"/>
          </a:p>
        </p:txBody>
      </p:sp>
      <p:sp>
        <p:nvSpPr>
          <p:cNvPr id="5" name="Titel 4"/>
          <p:cNvSpPr>
            <a:spLocks noGrp="1"/>
          </p:cNvSpPr>
          <p:nvPr>
            <p:ph type="title"/>
          </p:nvPr>
        </p:nvSpPr>
        <p:spPr>
          <a:xfrm>
            <a:off x="260648" y="539552"/>
            <a:ext cx="6275040" cy="936104"/>
          </a:xfrm>
        </p:spPr>
        <p:txBody>
          <a:bodyPr/>
          <a:lstStyle/>
          <a:p>
            <a:r>
              <a:rPr lang="de-DE" sz="2400" b="1" dirty="0">
                <a:solidFill>
                  <a:schemeClr val="tx1"/>
                </a:solidFill>
              </a:rPr>
              <a:t>Führung</a:t>
            </a:r>
            <a:br>
              <a:rPr lang="de-DE" dirty="0"/>
            </a:br>
            <a:r>
              <a:rPr lang="de-DE" dirty="0">
                <a:solidFill>
                  <a:schemeClr val="bg1">
                    <a:lumMod val="50000"/>
                  </a:schemeClr>
                </a:solidFill>
              </a:rPr>
              <a:t>Teamentwicklung erfolgreich gestalten</a:t>
            </a:r>
          </a:p>
        </p:txBody>
      </p:sp>
      <p:sp>
        <p:nvSpPr>
          <p:cNvPr id="7" name="Rechteck 6"/>
          <p:cNvSpPr/>
          <p:nvPr/>
        </p:nvSpPr>
        <p:spPr>
          <a:xfrm>
            <a:off x="116632" y="1475655"/>
            <a:ext cx="6480720" cy="5047536"/>
          </a:xfrm>
          <a:prstGeom prst="rect">
            <a:avLst/>
          </a:prstGeom>
        </p:spPr>
        <p:txBody>
          <a:bodyPr wrap="square">
            <a:spAutoFit/>
          </a:bodyPr>
          <a:lstStyle/>
          <a:p>
            <a:pPr algn="r"/>
            <a:endParaRPr lang="de-DE" sz="1400" dirty="0">
              <a:solidFill>
                <a:srgbClr val="006EBA"/>
              </a:solidFill>
              <a:latin typeface="Arial" panose="020B0604020202020204" pitchFamily="34" charset="0"/>
              <a:cs typeface="Arial" panose="020B0604020202020204" pitchFamily="34" charset="0"/>
            </a:endParaRPr>
          </a:p>
          <a:p>
            <a:pPr algn="r"/>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6EB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Motivierende Ziele 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Aufgabenverteilung klar regeln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Eine konstruktive Kommunikation fördern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Vertrauen aufbauen und Zusammengehörigkeitsgefühl fördern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Teamleiter von disziplinarisch verordneten </a:t>
            </a:r>
            <a:r>
              <a:rPr lang="en-US" sz="1200" dirty="0">
                <a:latin typeface="Arial" panose="020B0604020202020204" pitchFamily="34" charset="0"/>
                <a:cs typeface="Arial" panose="020B0604020202020204" pitchFamily="34" charset="0"/>
              </a:rPr>
              <a:t>Teams, </a:t>
            </a:r>
            <a:r>
              <a:rPr lang="en-US" sz="1200" dirty="0" err="1">
                <a:latin typeface="Arial" panose="020B0604020202020204" pitchFamily="34" charset="0"/>
                <a:cs typeface="Arial" panose="020B0604020202020204" pitchFamily="34" charset="0"/>
              </a:rPr>
              <a:t>agilen</a:t>
            </a:r>
            <a:r>
              <a:rPr lang="en-US" sz="1200" dirty="0">
                <a:latin typeface="Arial" panose="020B0604020202020204" pitchFamily="34" charset="0"/>
                <a:cs typeface="Arial" panose="020B0604020202020204" pitchFamily="34" charset="0"/>
              </a:rPr>
              <a:t> Teams, </a:t>
            </a:r>
            <a:r>
              <a:rPr lang="en-US" sz="1200" dirty="0" err="1">
                <a:latin typeface="Arial" panose="020B0604020202020204" pitchFamily="34" charset="0"/>
                <a:cs typeface="Arial" panose="020B0604020202020204" pitchFamily="34" charset="0"/>
              </a:rPr>
              <a:t>virtuellen</a:t>
            </a:r>
            <a:r>
              <a:rPr lang="en-US" sz="1200" dirty="0">
                <a:latin typeface="Arial" panose="020B0604020202020204" pitchFamily="34" charset="0"/>
                <a:cs typeface="Arial" panose="020B0604020202020204" pitchFamily="34" charset="0"/>
              </a:rPr>
              <a:t> Teams, Task </a:t>
            </a:r>
            <a:r>
              <a:rPr lang="de-DE" sz="1200" dirty="0">
                <a:latin typeface="Arial" panose="020B0604020202020204" pitchFamily="34" charset="0"/>
                <a:cs typeface="Arial" panose="020B0604020202020204" pitchFamily="34" charset="0"/>
              </a:rPr>
              <a:t>Forces, Projektteams; Nachwuchsführungskräfte</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6 Kapitel, einzeln bearbeitbar, Bearbeitungsdauer ca. 45 Minuten zuzüglich Transferaufgaben</a:t>
            </a:r>
            <a:endParaRPr lang="de-DE" sz="500" dirty="0">
              <a:latin typeface="Arial" panose="020B0604020202020204" pitchFamily="34" charset="0"/>
              <a:cs typeface="Arial" panose="020B0604020202020204" pitchFamily="34" charset="0"/>
            </a:endParaRP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909534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745707"/>
            <a:ext cx="6858000" cy="129614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2332" y="1763688"/>
            <a:ext cx="6858000" cy="165618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11</a:t>
            </a:fld>
            <a:endParaRPr lang="de-DE" dirty="0"/>
          </a:p>
        </p:txBody>
      </p:sp>
      <p:sp>
        <p:nvSpPr>
          <p:cNvPr id="5" name="Titel 4"/>
          <p:cNvSpPr>
            <a:spLocks noGrp="1"/>
          </p:cNvSpPr>
          <p:nvPr>
            <p:ph type="title"/>
          </p:nvPr>
        </p:nvSpPr>
        <p:spPr>
          <a:xfrm>
            <a:off x="260648" y="539552"/>
            <a:ext cx="6275040" cy="936104"/>
          </a:xfrm>
        </p:spPr>
        <p:txBody>
          <a:bodyPr/>
          <a:lstStyle/>
          <a:p>
            <a:r>
              <a:rPr lang="de-DE" sz="2400" b="1" dirty="0">
                <a:solidFill>
                  <a:schemeClr val="tx1"/>
                </a:solidFill>
              </a:rPr>
              <a:t>Führung</a:t>
            </a:r>
            <a:br>
              <a:rPr lang="de-DE" dirty="0"/>
            </a:br>
            <a:r>
              <a:rPr lang="de-DE" dirty="0">
                <a:solidFill>
                  <a:schemeClr val="bg1">
                    <a:lumMod val="50000"/>
                  </a:schemeClr>
                </a:solidFill>
              </a:rPr>
              <a:t>Teamrollen kennen und produktiv machen</a:t>
            </a:r>
          </a:p>
        </p:txBody>
      </p:sp>
      <p:sp>
        <p:nvSpPr>
          <p:cNvPr id="7" name="Rechteck 6"/>
          <p:cNvSpPr/>
          <p:nvPr/>
        </p:nvSpPr>
        <p:spPr>
          <a:xfrm>
            <a:off x="116632" y="1475655"/>
            <a:ext cx="6480720" cy="5509200"/>
          </a:xfrm>
          <a:prstGeom prst="rect">
            <a:avLst/>
          </a:prstGeom>
        </p:spPr>
        <p:txBody>
          <a:bodyPr wrap="square">
            <a:spAutoFit/>
          </a:bodyPr>
          <a:lstStyle/>
          <a:p>
            <a:pPr algn="r"/>
            <a:endParaRPr lang="de-DE" sz="1400" dirty="0">
              <a:solidFill>
                <a:srgbClr val="006EBA"/>
              </a:solidFill>
              <a:latin typeface="Arial" panose="020B0604020202020204" pitchFamily="34" charset="0"/>
              <a:cs typeface="Arial" panose="020B0604020202020204" pitchFamily="34" charset="0"/>
            </a:endParaRPr>
          </a:p>
          <a:p>
            <a:pPr algn="r"/>
            <a:endParaRPr lang="de-DE" sz="14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Kompetenzziele</a:t>
            </a:r>
          </a:p>
          <a:p>
            <a:endParaRPr lang="de-DE"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Rollenmodell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Rollenmodell in der Praxis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Erkennen, welche Rollen besetzt werden müssen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Erkennen, wer für welche Rolle geeignet ist</a:t>
            </a:r>
          </a:p>
          <a:p>
            <a:endParaRPr lang="de-DE" sz="24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Zielgruppe</a:t>
            </a:r>
          </a:p>
          <a:p>
            <a:endParaRPr lang="de-DE" sz="16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Teams leiten (disziplinarisch beim Teamleiter verordnete Teams, agile </a:t>
            </a:r>
            <a:r>
              <a:rPr lang="en-US" sz="1200" dirty="0">
                <a:latin typeface="Arial" panose="020B0604020202020204" pitchFamily="34" charset="0"/>
                <a:cs typeface="Arial" panose="020B0604020202020204" pitchFamily="34" charset="0"/>
              </a:rPr>
              <a:t>Teams, </a:t>
            </a:r>
            <a:r>
              <a:rPr lang="en-US" sz="1200" dirty="0" err="1">
                <a:latin typeface="Arial" panose="020B0604020202020204" pitchFamily="34" charset="0"/>
                <a:cs typeface="Arial" panose="020B0604020202020204" pitchFamily="34" charset="0"/>
              </a:rPr>
              <a:t>virtuelle</a:t>
            </a:r>
            <a:r>
              <a:rPr lang="en-US" sz="1200" dirty="0">
                <a:latin typeface="Arial" panose="020B0604020202020204" pitchFamily="34" charset="0"/>
                <a:cs typeface="Arial" panose="020B0604020202020204" pitchFamily="34" charset="0"/>
              </a:rPr>
              <a:t> Teams, Task Forces,</a:t>
            </a:r>
          </a:p>
          <a:p>
            <a:r>
              <a:rPr lang="de-DE" sz="1200" dirty="0">
                <a:latin typeface="Arial" panose="020B0604020202020204" pitchFamily="34" charset="0"/>
                <a:cs typeface="Arial" panose="020B0604020202020204" pitchFamily="34" charset="0"/>
              </a:rPr>
              <a:t>Projektteams). Nachwuchsführungskräfte</a:t>
            </a:r>
          </a:p>
          <a:p>
            <a:endParaRPr lang="de-DE" sz="16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Methoden</a:t>
            </a:r>
          </a:p>
          <a:p>
            <a:endParaRPr lang="de-DE" sz="16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Lerndauer</a:t>
            </a:r>
          </a:p>
          <a:p>
            <a:endParaRPr lang="de-DE" sz="16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5 Kapitel, einzeln bearbeitbar, Bearbeitungsdauer ca. 45 Minuten zuzüglich Transferaufgaben</a:t>
            </a:r>
            <a:endParaRPr lang="de-DE" sz="200" dirty="0">
              <a:latin typeface="Arial" panose="020B0604020202020204" pitchFamily="34" charset="0"/>
              <a:cs typeface="Arial" panose="020B0604020202020204" pitchFamily="34" charset="0"/>
            </a:endParaRP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424258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442798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9" name="Rechteck 8"/>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12</a:t>
            </a:fld>
            <a:endParaRPr lang="de-DE" dirty="0"/>
          </a:p>
        </p:txBody>
      </p:sp>
      <p:sp>
        <p:nvSpPr>
          <p:cNvPr id="5" name="Titel 4"/>
          <p:cNvSpPr>
            <a:spLocks noGrp="1"/>
          </p:cNvSpPr>
          <p:nvPr>
            <p:ph type="title"/>
          </p:nvPr>
        </p:nvSpPr>
        <p:spPr>
          <a:xfrm>
            <a:off x="260648" y="539552"/>
            <a:ext cx="6275040" cy="936104"/>
          </a:xfrm>
        </p:spPr>
        <p:txBody>
          <a:bodyPr/>
          <a:lstStyle/>
          <a:p>
            <a:r>
              <a:rPr lang="de-DE" sz="2400" b="1" dirty="0">
                <a:solidFill>
                  <a:schemeClr val="tx1"/>
                </a:solidFill>
              </a:rPr>
              <a:t>Führung</a:t>
            </a:r>
            <a:br>
              <a:rPr lang="de-DE" dirty="0"/>
            </a:br>
            <a:r>
              <a:rPr lang="de-DE" dirty="0">
                <a:solidFill>
                  <a:schemeClr val="bg1">
                    <a:lumMod val="50000"/>
                  </a:schemeClr>
                </a:solidFill>
              </a:rPr>
              <a:t>Teamphasen erfolgreich managen</a:t>
            </a:r>
          </a:p>
        </p:txBody>
      </p:sp>
      <p:sp>
        <p:nvSpPr>
          <p:cNvPr id="7" name="Rechteck 6"/>
          <p:cNvSpPr/>
          <p:nvPr/>
        </p:nvSpPr>
        <p:spPr>
          <a:xfrm>
            <a:off x="116632" y="1475655"/>
            <a:ext cx="6480720" cy="520142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6EB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Teamphasen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Erkennen, in welcher Phase sich das Team befindet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jeder Phase die passenden Führungsinstrumente einsetzen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Dysfunktionen eines Teams entgegenwirken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Nachwuchsführungskräfte, Projektleiter, Teamleiter von agilen Teams, </a:t>
            </a:r>
            <a:r>
              <a:rPr lang="en-US" sz="1200" dirty="0" err="1">
                <a:latin typeface="Arial" panose="020B0604020202020204" pitchFamily="34" charset="0"/>
                <a:cs typeface="Arial" panose="020B0604020202020204" pitchFamily="34" charset="0"/>
              </a:rPr>
              <a:t>virtuellen</a:t>
            </a:r>
            <a:r>
              <a:rPr lang="en-US" sz="1200" dirty="0">
                <a:latin typeface="Arial" panose="020B0604020202020204" pitchFamily="34" charset="0"/>
                <a:cs typeface="Arial" panose="020B0604020202020204" pitchFamily="34" charset="0"/>
              </a:rPr>
              <a:t> Teams und Task Forces</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6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8" name="Rechteck 7"/>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235189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442798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9" name="Rechteck 8"/>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13</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Virtuelle Teams – Motivation und Vertrauen </a:t>
            </a:r>
            <a:br>
              <a:rPr lang="de-DE" dirty="0">
                <a:solidFill>
                  <a:schemeClr val="bg1">
                    <a:lumMod val="50000"/>
                  </a:schemeClr>
                </a:solidFill>
              </a:rPr>
            </a:br>
            <a:r>
              <a:rPr lang="de-DE" dirty="0">
                <a:solidFill>
                  <a:schemeClr val="bg1">
                    <a:lumMod val="50000"/>
                  </a:schemeClr>
                </a:solidFill>
              </a:rPr>
              <a:t>schaffen</a:t>
            </a:r>
          </a:p>
        </p:txBody>
      </p:sp>
      <p:sp>
        <p:nvSpPr>
          <p:cNvPr id="7" name="Rechteck 6"/>
          <p:cNvSpPr/>
          <p:nvPr/>
        </p:nvSpPr>
        <p:spPr>
          <a:xfrm>
            <a:off x="116632" y="1475655"/>
            <a:ext cx="6480720" cy="520142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Virtuelle Teams mediengerecht motivieren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Vertrauen aufbauen in virtuellen Teams</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Soziale Vernetzung fördern in virtuellen Teams</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Mediengerechtes Feedback geben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virtueller Teams, Nachwuchsführungskräfte, Projektleiter, Teamleiter agiler Teams</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6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405385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4142" y="478802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8417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14</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Virtuelle Teams – Kommunikation</a:t>
            </a:r>
          </a:p>
        </p:txBody>
      </p:sp>
      <p:sp>
        <p:nvSpPr>
          <p:cNvPr id="7" name="Rechteck 6"/>
          <p:cNvSpPr/>
          <p:nvPr/>
        </p:nvSpPr>
        <p:spPr>
          <a:xfrm>
            <a:off x="116632" y="1475655"/>
            <a:ext cx="6480720" cy="5632311"/>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Kompetenzziele</a:t>
            </a:r>
          </a:p>
          <a:p>
            <a:endParaRPr lang="de-DE" sz="16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Digitale Medien nutzen und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Zusammenarbeit sinnvoll regeln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Missverständnisse vermeiden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Virtuelle Meetings effizient leiten</a:t>
            </a:r>
          </a:p>
          <a:p>
            <a:endParaRPr lang="de-DE" sz="24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Zielgruppe</a:t>
            </a:r>
          </a:p>
          <a:p>
            <a:endParaRPr lang="de-DE" sz="16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Teamleiter virtueller und agiler Teams,</a:t>
            </a:r>
          </a:p>
          <a:p>
            <a:r>
              <a:rPr lang="de-DE" sz="1200" dirty="0">
                <a:latin typeface="Arial" panose="020B0604020202020204" pitchFamily="34" charset="0"/>
                <a:cs typeface="Arial" panose="020B0604020202020204" pitchFamily="34" charset="0"/>
              </a:rPr>
              <a:t>Führungskräfte, Nachwuchsführungskräfte,</a:t>
            </a:r>
          </a:p>
          <a:p>
            <a:r>
              <a:rPr lang="de-DE" sz="1200" dirty="0">
                <a:latin typeface="Arial" panose="020B0604020202020204" pitchFamily="34" charset="0"/>
                <a:cs typeface="Arial" panose="020B0604020202020204" pitchFamily="34" charset="0"/>
              </a:rPr>
              <a:t>Projektleiter</a:t>
            </a:r>
          </a:p>
          <a:p>
            <a:endParaRPr lang="de-DE" sz="24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Methoden</a:t>
            </a:r>
          </a:p>
          <a:p>
            <a:endParaRPr lang="de-DE" sz="16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600" dirty="0">
                <a:solidFill>
                  <a:srgbClr val="004988"/>
                </a:solidFill>
                <a:latin typeface="Arial" panose="020B0604020202020204" pitchFamily="34" charset="0"/>
                <a:cs typeface="Arial" panose="020B0604020202020204" pitchFamily="34" charset="0"/>
              </a:rPr>
              <a:t>Lerndauer</a:t>
            </a:r>
          </a:p>
          <a:p>
            <a:endParaRPr lang="de-DE" sz="16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2552411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42798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15</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Interkulturelle Kommunikation in Teams</a:t>
            </a:r>
          </a:p>
        </p:txBody>
      </p:sp>
      <p:sp>
        <p:nvSpPr>
          <p:cNvPr id="7" name="Rechteck 6"/>
          <p:cNvSpPr/>
          <p:nvPr/>
        </p:nvSpPr>
        <p:spPr>
          <a:xfrm>
            <a:off x="116632" y="1475655"/>
            <a:ext cx="6480720" cy="520142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Kulturdefinitionen nach Geert Hofstede und Edward T. Hall kennen 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Sensibilität gegenüber kulturellen Unterschieden entwickeln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Ursachen von Missverständnissen in interkulturellen Teams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Führungswerkzeuge zum Managen interkultureller Teams anwenden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Interkulturelle Kompetenz entwickeln und erweitern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in kulturell heterogenen Teams arbeiten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2821613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644008"/>
            <a:ext cx="6858000" cy="244827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16</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Konfliktmanagement für Führungskräfte</a:t>
            </a:r>
          </a:p>
        </p:txBody>
      </p:sp>
      <p:sp>
        <p:nvSpPr>
          <p:cNvPr id="7" name="Rechteck 6"/>
          <p:cNvSpPr/>
          <p:nvPr/>
        </p:nvSpPr>
        <p:spPr>
          <a:xfrm>
            <a:off x="116632" y="1475655"/>
            <a:ext cx="6480720" cy="6494085"/>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Erkennen, wenn es Konflikte zwischen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Mitarbeitern gibt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Einschätzen können, auf welcher Eskalationsstufe der Konflikt sich befindet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die Mitarbeiter zur eigenständigen Konfliktlösung zu befähigen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Geeignete Methoden der Konfliktlösung kennen und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Teams mit souveränem Konfliktmanagement vertrauensvoll führen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Erfahrene Führungskräfte, Nachwuchsführungskräfte</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Anhand von Schauspielszenen werden Konflikte zwischen zwei Mitarbeitern in unterschiedlichen</a:t>
            </a:r>
          </a:p>
          <a:p>
            <a:r>
              <a:rPr lang="de-DE" sz="1200" dirty="0">
                <a:latin typeface="Arial" panose="020B0604020202020204" pitchFamily="34" charset="0"/>
                <a:cs typeface="Arial" panose="020B0604020202020204" pitchFamily="34" charset="0"/>
              </a:rPr>
              <a:t>Eskalationsstufen dargestellt. Die Moderatorin analysiert die Konflikte und stellt Wege des Konfliktmanagements vor. Theoretische</a:t>
            </a:r>
          </a:p>
          <a:p>
            <a:r>
              <a:rPr lang="de-DE" sz="1200" dirty="0">
                <a:latin typeface="Arial" panose="020B0604020202020204" pitchFamily="34" charset="0"/>
                <a:cs typeface="Arial" panose="020B0604020202020204" pitchFamily="34" charset="0"/>
              </a:rPr>
              <a:t>Grundlage des Online Trainings „Konfliktmanagement für Führungskräfte“ ist das Modell „Neun Stufen der Konflikteskalation“ nach Friedrich </a:t>
            </a:r>
            <a:r>
              <a:rPr lang="de-DE" sz="1200" dirty="0" err="1">
                <a:latin typeface="Arial" panose="020B0604020202020204" pitchFamily="34" charset="0"/>
                <a:cs typeface="Arial" panose="020B0604020202020204" pitchFamily="34" charset="0"/>
              </a:rPr>
              <a:t>Glasl</a:t>
            </a:r>
            <a:r>
              <a:rPr lang="de-DE" sz="1200" dirty="0">
                <a:latin typeface="Arial" panose="020B0604020202020204" pitchFamily="34" charset="0"/>
                <a:cs typeface="Arial" panose="020B0604020202020204" pitchFamily="34" charset="0"/>
              </a:rPr>
              <a:t>. Übungen helfen, das Gelernte zu vertiefen.</a:t>
            </a:r>
          </a:p>
          <a:p>
            <a:r>
              <a:rPr lang="de-DE" sz="1200" dirty="0">
                <a:latin typeface="Arial" panose="020B0604020202020204" pitchFamily="34" charset="0"/>
                <a:cs typeface="Arial" panose="020B0604020202020204" pitchFamily="34" charset="0"/>
              </a:rPr>
              <a:t>Transferaufgaben leiten dazu an, das Wissen Schritt für Schritt in der Praxis anzuwenden und so Handlungskompetenz zu entwickeln.</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5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296244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464400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9" name="Rechteck 8"/>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17</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Mitarbeiter/-innen Motivieren</a:t>
            </a:r>
          </a:p>
        </p:txBody>
      </p:sp>
      <p:sp>
        <p:nvSpPr>
          <p:cNvPr id="7" name="Rechteck 6"/>
          <p:cNvSpPr/>
          <p:nvPr/>
        </p:nvSpPr>
        <p:spPr>
          <a:xfrm>
            <a:off x="116632" y="1475655"/>
            <a:ext cx="6480720"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Grundprinzipien der Motivation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Demotivation bei Mitarbeitern erkennen und beseitigen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individuelle, auf die Mitarbeiter bezogene Anreize zu schaffen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Wichtige Instrumente der Mitarbeitermotivation effektiv nutzen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Aufgabenbeschreibungen und Tätigkeiten motivierend gestalten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deren Teams nicht die mögliche und gewünschte Leistung bringen, junge Führungskräfte mit ersten Führungserfahrungen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5 Kapitel, einzeln bearbeitbar, Bearbeitungsdauer ca. 45 Minuten zuzüglich Transferaufgaben</a:t>
            </a:r>
          </a:p>
        </p:txBody>
      </p:sp>
      <p:sp>
        <p:nvSpPr>
          <p:cNvPr id="8" name="Rechteck 7"/>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298094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514806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18</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Feedback geben</a:t>
            </a:r>
          </a:p>
        </p:txBody>
      </p:sp>
      <p:sp>
        <p:nvSpPr>
          <p:cNvPr id="7" name="Rechteck 6"/>
          <p:cNvSpPr/>
          <p:nvPr/>
        </p:nvSpPr>
        <p:spPr>
          <a:xfrm>
            <a:off x="116632" y="1475655"/>
            <a:ext cx="6480720" cy="5940088"/>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Feedback als Führungsinstrument kennen lernen und im Arbeitsalltag anwenden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Anhand des „</a:t>
            </a:r>
            <a:r>
              <a:rPr lang="de-DE" sz="1200" dirty="0" err="1">
                <a:latin typeface="Arial" panose="020B0604020202020204" pitchFamily="34" charset="0"/>
                <a:cs typeface="Arial" panose="020B0604020202020204" pitchFamily="34" charset="0"/>
              </a:rPr>
              <a:t>Johari</a:t>
            </a:r>
            <a:r>
              <a:rPr lang="de-DE" sz="1200" dirty="0">
                <a:latin typeface="Arial" panose="020B0604020202020204" pitchFamily="34" charset="0"/>
                <a:cs typeface="Arial" panose="020B0604020202020204" pitchFamily="34" charset="0"/>
              </a:rPr>
              <a:t>-Fensters“ die Bedeutung des Unterschieds zwischen Selbst- und Fremdwahrnehmung erkennen, um Mitarbeitern konstruktives Feedback geben zu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kritisches Feedback vorzubereiten und konstruktiv anzuwenden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Positives Feedback so einsetzen können, dass es die Entwicklung der Mitarbeiter und des Teams fördert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Nachwuchsführungskräfte, Mitarbeiter mit Führungsaufgaben ohne</a:t>
            </a:r>
          </a:p>
          <a:p>
            <a:r>
              <a:rPr lang="de-DE" sz="1200" dirty="0">
                <a:latin typeface="Arial" panose="020B0604020202020204" pitchFamily="34" charset="0"/>
                <a:cs typeface="Arial" panose="020B0604020202020204" pitchFamily="34" charset="0"/>
              </a:rPr>
              <a:t>Vorgesetztenfunktion, Führungskräfte mit dem Bedarf nach kooperativen Methoden der Teamführung</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425562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644008"/>
            <a:ext cx="6858000" cy="136800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19</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Gute Entscheidungen treffen</a:t>
            </a:r>
          </a:p>
        </p:txBody>
      </p:sp>
      <p:sp>
        <p:nvSpPr>
          <p:cNvPr id="7" name="Rechteck 6"/>
          <p:cNvSpPr/>
          <p:nvPr/>
        </p:nvSpPr>
        <p:spPr>
          <a:xfrm>
            <a:off x="116632" y="1475655"/>
            <a:ext cx="6480720"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Probleme als Probleme erkennen und analysieren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kennen und anwenden, um gezielt Lösungsansätze zu erarbeiten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Entscheidungsprozesse strukturiert angehen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Entscheidungen adäquat kommunizieren und die Mitarbeiter involvieren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Entscheidungen umsetzen können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Nachwuchsführungskräfte und Führungskräfte mit dem Bedarf,</a:t>
            </a:r>
          </a:p>
          <a:p>
            <a:r>
              <a:rPr lang="de-DE" sz="1200" dirty="0">
                <a:latin typeface="Arial" panose="020B0604020202020204" pitchFamily="34" charset="0"/>
                <a:cs typeface="Arial" panose="020B0604020202020204" pitchFamily="34" charset="0"/>
              </a:rPr>
              <a:t>Entscheidungen nachvollziehbar und strukturiert treffen zu können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5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741469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6860" y="1331640"/>
            <a:ext cx="6858000" cy="53285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a:t>
            </a:fld>
            <a:endParaRPr lang="de-DE"/>
          </a:p>
        </p:txBody>
      </p:sp>
      <p:sp>
        <p:nvSpPr>
          <p:cNvPr id="3" name="Titel 2"/>
          <p:cNvSpPr>
            <a:spLocks noGrp="1"/>
          </p:cNvSpPr>
          <p:nvPr>
            <p:ph type="title"/>
          </p:nvPr>
        </p:nvSpPr>
        <p:spPr/>
        <p:txBody>
          <a:bodyPr/>
          <a:lstStyle/>
          <a:p>
            <a:r>
              <a:rPr lang="de-DE" dirty="0"/>
              <a:t>E-Learnings auf Deutsch</a:t>
            </a:r>
          </a:p>
        </p:txBody>
      </p:sp>
      <p:sp>
        <p:nvSpPr>
          <p:cNvPr id="4" name="Inhaltsplatzhalter 3"/>
          <p:cNvSpPr>
            <a:spLocks noGrp="1"/>
          </p:cNvSpPr>
          <p:nvPr>
            <p:ph idx="1"/>
          </p:nvPr>
        </p:nvSpPr>
        <p:spPr>
          <a:xfrm>
            <a:off x="188640" y="1403648"/>
            <a:ext cx="6048672" cy="7200800"/>
          </a:xfrm>
        </p:spPr>
        <p:txBody>
          <a:bodyPr>
            <a:normAutofit fontScale="92500" lnSpcReduction="20000"/>
          </a:bodyPr>
          <a:lstStyle/>
          <a:p>
            <a:r>
              <a:rPr lang="de-DE" sz="1400" dirty="0">
                <a:solidFill>
                  <a:srgbClr val="004988"/>
                </a:solidFill>
              </a:rPr>
              <a:t>FÜHRUNG</a:t>
            </a:r>
          </a:p>
          <a:p>
            <a:endParaRPr lang="en-US" sz="1400" b="1" dirty="0">
              <a:solidFill>
                <a:srgbClr val="002060"/>
              </a:solidFill>
            </a:endParaRPr>
          </a:p>
          <a:p>
            <a:pPr marL="171450" indent="-171450">
              <a:buSzPct val="120000"/>
              <a:buFont typeface="Arial" panose="020B0604020202020204" pitchFamily="34" charset="0"/>
              <a:buChar char="•"/>
            </a:pPr>
            <a:r>
              <a:rPr lang="de-DE" dirty="0"/>
              <a:t>AGILE FÜHRUNG</a:t>
            </a:r>
          </a:p>
          <a:p>
            <a:pPr marL="171450" indent="-171450">
              <a:buSzPct val="120000"/>
              <a:buFont typeface="Arial" panose="020B0604020202020204" pitchFamily="34" charset="0"/>
              <a:buChar char="•"/>
            </a:pPr>
            <a:r>
              <a:rPr lang="de-DE" dirty="0"/>
              <a:t>FREMDPERSONAL RICHTIG EINSETZEN – WAS FÜHRUNGSKRÄFTE WISSEN MÜSSEN</a:t>
            </a:r>
          </a:p>
          <a:p>
            <a:pPr marL="171450" indent="-171450">
              <a:buSzPct val="120000"/>
              <a:buFont typeface="Arial" panose="020B0604020202020204" pitchFamily="34" charset="0"/>
              <a:buChar char="•"/>
            </a:pPr>
            <a:r>
              <a:rPr lang="de-DE" dirty="0"/>
              <a:t>CHANGE MANAGEMENT – VERÄNDERUNGSPROZESSE ERFOLGREICH GESTALTEN</a:t>
            </a:r>
          </a:p>
          <a:p>
            <a:pPr marL="171450" indent="-171450">
              <a:buSzPct val="120000"/>
              <a:buFont typeface="Arial" panose="020B0604020202020204" pitchFamily="34" charset="0"/>
              <a:buChar char="•"/>
            </a:pPr>
            <a:r>
              <a:rPr lang="de-DE" dirty="0"/>
              <a:t>MITARBEITER FÜHREN IN DER KRISE</a:t>
            </a:r>
          </a:p>
          <a:p>
            <a:pPr marL="171450" indent="-171450">
              <a:buSzPct val="120000"/>
              <a:buFont typeface="Arial" panose="020B0604020202020204" pitchFamily="34" charset="0"/>
              <a:buChar char="•"/>
            </a:pPr>
            <a:r>
              <a:rPr lang="de-DE" dirty="0"/>
              <a:t>DAS BEWERBERGESPRÄCH FÜHREN</a:t>
            </a:r>
          </a:p>
          <a:p>
            <a:pPr marL="171450" indent="-171450">
              <a:buSzPct val="120000"/>
              <a:buFont typeface="Arial" panose="020B0604020202020204" pitchFamily="34" charset="0"/>
              <a:buChar char="•"/>
            </a:pPr>
            <a:r>
              <a:rPr lang="de-DE" dirty="0"/>
              <a:t>TEAMENTWICKLUNG ERFOLGREICH GESTALTEN</a:t>
            </a:r>
          </a:p>
          <a:p>
            <a:pPr marL="171450" indent="-171450">
              <a:buSzPct val="120000"/>
              <a:buFont typeface="Arial" panose="020B0604020202020204" pitchFamily="34" charset="0"/>
              <a:buChar char="•"/>
            </a:pPr>
            <a:r>
              <a:rPr lang="de-DE" dirty="0"/>
              <a:t>TEAMROLLEN KENNEN UND PRODUKTIV MACHEN</a:t>
            </a:r>
          </a:p>
          <a:p>
            <a:pPr marL="171450" indent="-171450">
              <a:buSzPct val="120000"/>
              <a:buFont typeface="Arial" panose="020B0604020202020204" pitchFamily="34" charset="0"/>
              <a:buChar char="•"/>
            </a:pPr>
            <a:r>
              <a:rPr lang="de-DE" dirty="0"/>
              <a:t>TEAMPHASEN ERFOLGREICH MANAGEN</a:t>
            </a:r>
          </a:p>
          <a:p>
            <a:pPr marL="171450" indent="-171450">
              <a:buSzPct val="120000"/>
              <a:buFont typeface="Arial" panose="020B0604020202020204" pitchFamily="34" charset="0"/>
              <a:buChar char="•"/>
            </a:pPr>
            <a:r>
              <a:rPr lang="de-DE" dirty="0"/>
              <a:t>VIRTUELLE TEAMS – MOTIVATION UND VERTRAUEN SCHAFFEN</a:t>
            </a:r>
          </a:p>
          <a:p>
            <a:pPr marL="171450" indent="-171450">
              <a:buSzPct val="120000"/>
              <a:buFont typeface="Arial" panose="020B0604020202020204" pitchFamily="34" charset="0"/>
              <a:buChar char="•"/>
            </a:pPr>
            <a:r>
              <a:rPr lang="de-DE" dirty="0"/>
              <a:t>VIRTUELLE TEAMS – KOMMUNIKATION</a:t>
            </a:r>
          </a:p>
          <a:p>
            <a:pPr marL="171450" indent="-171450">
              <a:buSzPct val="120000"/>
              <a:buFont typeface="Arial" panose="020B0604020202020204" pitchFamily="34" charset="0"/>
              <a:buChar char="•"/>
            </a:pPr>
            <a:r>
              <a:rPr lang="de-DE" dirty="0"/>
              <a:t>INTERKULTURELLE KOMMUNIKATION IN TEAMS</a:t>
            </a:r>
          </a:p>
          <a:p>
            <a:pPr marL="171450" indent="-171450">
              <a:buSzPct val="120000"/>
              <a:buFont typeface="Arial" panose="020B0604020202020204" pitchFamily="34" charset="0"/>
              <a:buChar char="•"/>
            </a:pPr>
            <a:r>
              <a:rPr lang="de-DE" dirty="0"/>
              <a:t>KONFLIKTMANAGEMENT FÜR FÜHRUNGSKRÄFTE</a:t>
            </a:r>
          </a:p>
          <a:p>
            <a:pPr marL="171450" indent="-171450">
              <a:buSzPct val="120000"/>
              <a:buFont typeface="Arial" panose="020B0604020202020204" pitchFamily="34" charset="0"/>
              <a:buChar char="•"/>
            </a:pPr>
            <a:r>
              <a:rPr lang="de-DE" dirty="0"/>
              <a:t>MITARBEITER/-INNEN MOTIVIEREN</a:t>
            </a:r>
          </a:p>
          <a:p>
            <a:pPr marL="171450" indent="-171450">
              <a:buSzPct val="120000"/>
              <a:buFont typeface="Arial" panose="020B0604020202020204" pitchFamily="34" charset="0"/>
              <a:buChar char="•"/>
            </a:pPr>
            <a:r>
              <a:rPr lang="de-DE" dirty="0"/>
              <a:t>FEEDBACK GEBEN</a:t>
            </a:r>
          </a:p>
          <a:p>
            <a:pPr marL="171450" indent="-171450">
              <a:buSzPct val="120000"/>
              <a:buFont typeface="Arial" panose="020B0604020202020204" pitchFamily="34" charset="0"/>
              <a:buChar char="•"/>
            </a:pPr>
            <a:r>
              <a:rPr lang="de-DE" dirty="0"/>
              <a:t>GUTE ENTSCHEIDUNGEN TREFFEN</a:t>
            </a:r>
          </a:p>
          <a:p>
            <a:pPr marL="171450" indent="-171450">
              <a:buSzPct val="120000"/>
              <a:buFont typeface="Arial" panose="020B0604020202020204" pitchFamily="34" charset="0"/>
              <a:buChar char="•"/>
            </a:pPr>
            <a:r>
              <a:rPr lang="de-DE" dirty="0"/>
              <a:t>NEU IN DER FÜHRUNGSROLLE</a:t>
            </a:r>
          </a:p>
          <a:p>
            <a:pPr marL="171450" indent="-171450">
              <a:buSzPct val="120000"/>
              <a:buFont typeface="Arial" panose="020B0604020202020204" pitchFamily="34" charset="0"/>
              <a:buChar char="•"/>
            </a:pPr>
            <a:r>
              <a:rPr lang="de-DE" dirty="0"/>
              <a:t>AUFGABEN DELEGIEREN</a:t>
            </a:r>
          </a:p>
          <a:p>
            <a:pPr marL="171450" indent="-171450">
              <a:buSzPct val="120000"/>
              <a:buFont typeface="Arial" panose="020B0604020202020204" pitchFamily="34" charset="0"/>
              <a:buChar char="•"/>
            </a:pPr>
            <a:r>
              <a:rPr lang="de-DE" dirty="0"/>
              <a:t>FÜHREN NACH REIFEGRAD</a:t>
            </a:r>
          </a:p>
          <a:p>
            <a:pPr marL="171450" indent="-171450">
              <a:buSzPct val="120000"/>
              <a:buFont typeface="Arial" panose="020B0604020202020204" pitchFamily="34" charset="0"/>
              <a:buChar char="•"/>
            </a:pPr>
            <a:r>
              <a:rPr lang="de-DE" dirty="0"/>
              <a:t>CHANGE MANAGEMENT. MIT KLAUS DOPPLER</a:t>
            </a:r>
          </a:p>
          <a:p>
            <a:pPr marL="171450" indent="-171450">
              <a:buSzPct val="120000"/>
              <a:buFont typeface="Arial" panose="020B0604020202020204" pitchFamily="34" charset="0"/>
              <a:buChar char="•"/>
            </a:pPr>
            <a:r>
              <a:rPr lang="de-DE" dirty="0"/>
              <a:t>TRENNUNGSGESPRÄCHE FÜHREN</a:t>
            </a:r>
          </a:p>
          <a:p>
            <a:pPr marL="171450" indent="-171450">
              <a:buSzPct val="120000"/>
              <a:buFont typeface="Arial" panose="020B0604020202020204" pitchFamily="34" charset="0"/>
              <a:buChar char="•"/>
            </a:pPr>
            <a:r>
              <a:rPr lang="de-DE" dirty="0"/>
              <a:t>TYPGERECHT FÜHREN</a:t>
            </a:r>
          </a:p>
          <a:p>
            <a:pPr marL="171450" indent="-171450">
              <a:buSzPct val="120000"/>
              <a:buFont typeface="Arial" panose="020B0604020202020204" pitchFamily="34" charset="0"/>
              <a:buChar char="•"/>
            </a:pPr>
            <a:r>
              <a:rPr lang="de-DE" dirty="0"/>
              <a:t>LATERALE FÜHRUNG – WIRKSAM FÜHREN OHNE VORGESETZTENFUNKTION</a:t>
            </a:r>
          </a:p>
          <a:p>
            <a:pPr marL="171450" indent="-171450">
              <a:buSzPct val="120000"/>
              <a:buFont typeface="Arial" panose="020B0604020202020204" pitchFamily="34" charset="0"/>
              <a:buChar char="•"/>
            </a:pPr>
            <a:r>
              <a:rPr lang="de-DE" dirty="0"/>
              <a:t>DIE FÜHRUNGSKRAFT ALS COACH</a:t>
            </a:r>
          </a:p>
          <a:p>
            <a:pPr marL="171450" indent="-171450">
              <a:buSzPct val="120000"/>
              <a:buFont typeface="Arial" panose="020B0604020202020204" pitchFamily="34" charset="0"/>
              <a:buChar char="•"/>
            </a:pPr>
            <a:r>
              <a:rPr lang="de-DE" dirty="0"/>
              <a:t>HYBRIDE TEAMS ERFOLGREICH FÜHREN</a:t>
            </a:r>
          </a:p>
          <a:p>
            <a:pPr marL="171450" indent="-171450">
              <a:buSzPct val="120000"/>
              <a:buFont typeface="Arial" panose="020B0604020202020204" pitchFamily="34" charset="0"/>
              <a:buChar char="•"/>
            </a:pPr>
            <a:r>
              <a:rPr lang="de-DE" dirty="0"/>
              <a:t>MITARBEITENDE IM HOMEOFFICE FÜHREN UND MOTIVIEREN</a:t>
            </a:r>
          </a:p>
          <a:p>
            <a:pPr>
              <a:buSzPct val="120000"/>
            </a:pPr>
            <a:endParaRPr lang="de-DE" dirty="0"/>
          </a:p>
          <a:p>
            <a:pPr>
              <a:buSzPct val="120000"/>
            </a:pPr>
            <a:endParaRPr lang="de-DE" dirty="0"/>
          </a:p>
          <a:p>
            <a:pPr marL="171450" indent="-171450">
              <a:buSzPct val="120000"/>
              <a:buFont typeface="Arial" panose="020B0604020202020204" pitchFamily="34" charset="0"/>
              <a:buChar char="•"/>
            </a:pPr>
            <a:endParaRPr lang="de-DE" dirty="0"/>
          </a:p>
          <a:p>
            <a:endParaRPr lang="de-DE" dirty="0"/>
          </a:p>
          <a:p>
            <a:r>
              <a:rPr lang="de-DE" sz="1400" dirty="0">
                <a:solidFill>
                  <a:srgbClr val="004988"/>
                </a:solidFill>
              </a:rPr>
              <a:t>AGILE</a:t>
            </a:r>
            <a:r>
              <a:rPr lang="de-DE" sz="1400" b="1" dirty="0">
                <a:solidFill>
                  <a:srgbClr val="004988"/>
                </a:solidFill>
              </a:rPr>
              <a:t> </a:t>
            </a:r>
            <a:r>
              <a:rPr lang="de-DE" sz="1400" dirty="0">
                <a:solidFill>
                  <a:srgbClr val="004988"/>
                </a:solidFill>
              </a:rPr>
              <a:t>SKILLS</a:t>
            </a:r>
          </a:p>
          <a:p>
            <a:endParaRPr lang="de-DE" sz="1400" b="1" dirty="0"/>
          </a:p>
          <a:p>
            <a:pPr marL="171450" indent="-171450">
              <a:buSzPct val="120000"/>
              <a:buFont typeface="Arial" panose="020B0604020202020204" pitchFamily="34" charset="0"/>
              <a:buChar char="•"/>
            </a:pPr>
            <a:r>
              <a:rPr lang="de-DE" dirty="0"/>
              <a:t>DIGITALISIERUNG VERSTEHEN</a:t>
            </a:r>
          </a:p>
          <a:p>
            <a:pPr marL="171450" indent="-171450">
              <a:buSzPct val="120000"/>
              <a:buFont typeface="Arial" panose="020B0604020202020204" pitchFamily="34" charset="0"/>
              <a:buChar char="•"/>
            </a:pPr>
            <a:r>
              <a:rPr lang="de-DE" dirty="0"/>
              <a:t>SCRUM – DER ÜBERBLICK</a:t>
            </a:r>
          </a:p>
          <a:p>
            <a:pPr marL="171450" indent="-171450">
              <a:buSzPct val="120000"/>
              <a:buFont typeface="Arial" panose="020B0604020202020204" pitchFamily="34" charset="0"/>
              <a:buChar char="•"/>
            </a:pPr>
            <a:r>
              <a:rPr lang="de-DE" dirty="0"/>
              <a:t>KANBAN – DIE METHODE</a:t>
            </a:r>
          </a:p>
          <a:p>
            <a:pPr marL="171450" indent="-171450">
              <a:buSzPct val="120000"/>
              <a:buFont typeface="Arial" panose="020B0604020202020204" pitchFamily="34" charset="0"/>
              <a:buChar char="•"/>
            </a:pPr>
            <a:r>
              <a:rPr lang="de-DE" dirty="0"/>
              <a:t>AGILES MINDSET ENTWICKELN</a:t>
            </a:r>
          </a:p>
          <a:p>
            <a:pPr marL="171450" indent="-171450">
              <a:buSzPct val="120000"/>
              <a:buFont typeface="Arial" panose="020B0604020202020204" pitchFamily="34" charset="0"/>
              <a:buChar char="•"/>
            </a:pPr>
            <a:r>
              <a:rPr lang="de-DE" dirty="0"/>
              <a:t>AGILES PROJEKTMANAGEMENT – GRUNDLAGEN</a:t>
            </a:r>
          </a:p>
          <a:p>
            <a:pPr marL="171450" indent="-171450">
              <a:buSzPct val="120000"/>
              <a:buFont typeface="Arial" panose="020B0604020202020204" pitchFamily="34" charset="0"/>
              <a:buChar char="•"/>
            </a:pPr>
            <a:r>
              <a:rPr lang="en-US" dirty="0"/>
              <a:t>DESIGN THINKING IN DER PRAXIS</a:t>
            </a:r>
          </a:p>
          <a:p>
            <a:endParaRPr lang="de-DE" dirty="0"/>
          </a:p>
          <a:p>
            <a:endParaRPr lang="en-US" dirty="0"/>
          </a:p>
        </p:txBody>
      </p:sp>
    </p:spTree>
    <p:extLst>
      <p:ext uri="{BB962C8B-B14F-4D97-AF65-F5344CB8AC3E}">
        <p14:creationId xmlns:p14="http://schemas.microsoft.com/office/powerpoint/2010/main" val="613664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64400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20</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Neu in der Führungsrolle</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Zwischen Fach- und Führungsaufgaben unterscheiden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eigenen Stärken und Schwächen kennenlernen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Erwartungen an Führungskräfte kennen und mit Erwartungskonflikten umgehen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Führungsirrtümer vermeiden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strategischen Aufgaben einer Führungskraft umsetzen können</a:t>
            </a: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Nachwuchsführungskräfte; Fachkräfte, die neu in der Führungsrolle sind</a:t>
            </a: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r>
              <a:rPr lang="de-DE" sz="2400" dirty="0">
                <a:solidFill>
                  <a:srgbClr val="006EBA"/>
                </a:solidFill>
                <a:latin typeface="Arial" panose="020B0604020202020204" pitchFamily="34" charset="0"/>
                <a:cs typeface="Arial" panose="020B0604020202020204" pitchFamily="34" charset="0"/>
              </a:rPr>
              <a:t> </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Bearbeitungsdauer ca. 50 Minuten </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3642165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64400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21</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Aufgaben Delegieren</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Delegierbare Aufgaben von nichtdelegierbaren Aufgaben unterscheiden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Professionell delegieren lernen durch richtiges Kommunizieren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Instrumente kennen, um delegierte Aufgaben zu überwachen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Rückdelegation erkennen und einen produktiven Umgang mit Rückdelegation finden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So delegieren können, dass die Teammitglieder sich entwickeln können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zu Führungskräften entwickelt werden sollen, erfahrene Führungskräfte mit dem Bedarf, nachhaltig delegieren zu lernen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434297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5220072"/>
            <a:ext cx="6858000" cy="136800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22</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Führen nach Reifegrad</a:t>
            </a:r>
          </a:p>
        </p:txBody>
      </p:sp>
      <p:sp>
        <p:nvSpPr>
          <p:cNvPr id="7" name="Rechteck 6"/>
          <p:cNvSpPr/>
          <p:nvPr/>
        </p:nvSpPr>
        <p:spPr>
          <a:xfrm>
            <a:off x="116632" y="1475655"/>
            <a:ext cx="6741368" cy="5940088"/>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Modell „Führen nach Reifegrad“ im Führungsalltag anwenden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Erkennen, in welchem „Reifegrad“ sich die Mitarbeiter befinden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Führungsmethoden flexibel an den Reifegrad der Mitarbeiter anpassen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Mitarbeiter mit abnehmender Motivation neu gewinnen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Motivierte, aber fachlich noch nicht versierte Mitarbeiter vor Überforderung schützen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Hochmotivierten Mitarbeitern Freiheiten geben können, ohne die Ziele aus den Augen zu verlieren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die in Bezug auf die Motivation und Leistung ihres Teams an Grenzen stoßen, Nachwuchsführungskräfte, die das Konzept der „Reifegrade“ in der Praxis anwenden wollen und sollen</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a:t>
            </a:r>
          </a:p>
          <a:p>
            <a:r>
              <a:rPr lang="de-DE" sz="1200" dirty="0">
                <a:latin typeface="Arial" panose="020B0604020202020204" pitchFamily="34" charset="0"/>
                <a:cs typeface="Arial" panose="020B0604020202020204" pitchFamily="34" charset="0"/>
              </a:rPr>
              <a:t>durch Transferaufgaben, mit Abschlusstest</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6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044368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12154" y="4773513"/>
            <a:ext cx="6858000" cy="1166639"/>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23</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Change Management, mit Klaus Doppler</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Bedeutung von Veränderungen für die Betroffenen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Zyklen eines Veränderungsprozesses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Veränderungen professionell kommunizieren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Betroffene in das Projekt einbinden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Mitarbeiter emotional für die Veränderung gewinnen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Widerstände kennen und überwinden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Veränderungen erfolgreich managen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die Verantwortung für den Erfolg von Change-Prozessen tragen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Schulungsvideos mit Übersichten, Checklisten, Vorlagen, Lernfragen und abschließendem Lerntest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7 Schulungsvideos à 13-14 Minuten, Lerndauer ca. 115 Minuten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066414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283969"/>
            <a:ext cx="6858000" cy="1368151"/>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24</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Trennungsgespräche führen</a:t>
            </a:r>
          </a:p>
        </p:txBody>
      </p:sp>
      <p:sp>
        <p:nvSpPr>
          <p:cNvPr id="7" name="Rechteck 6"/>
          <p:cNvSpPr/>
          <p:nvPr/>
        </p:nvSpPr>
        <p:spPr>
          <a:xfrm>
            <a:off x="116632" y="1475655"/>
            <a:ext cx="6741368" cy="5016758"/>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Trennungsgespräche vorbereiten und durchführen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typischen Reaktionen kennen und wissen, wie man mit ihnen umgeht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eigenen Emotionen im Gespräch regulieren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Wissen, was es bei virtuellen Trennungsgesprächen zu beachten gibt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vor der Aufgabe, Trennungsgespräche zu führen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Video Lectures, Professionelle Moderation,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Praxisnahe Schauspielszenen, Checklisten, Transferaufgaben, Kernbotschaften, Lernfragen und abschließendem Lerntest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27 Minuten, zzgl.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836342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716016"/>
            <a:ext cx="6858000" cy="12241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0" y="1979712"/>
            <a:ext cx="6858000" cy="180020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25</a:t>
            </a:fld>
            <a:endParaRPr lang="de-DE"/>
          </a:p>
        </p:txBody>
      </p:sp>
      <p:sp>
        <p:nvSpPr>
          <p:cNvPr id="5" name="Titel 4"/>
          <p:cNvSpPr>
            <a:spLocks noGrp="1"/>
          </p:cNvSpPr>
          <p:nvPr>
            <p:ph type="title"/>
          </p:nvPr>
        </p:nvSpPr>
        <p:spPr>
          <a:xfrm>
            <a:off x="260648" y="467544"/>
            <a:ext cx="6275040" cy="1224136"/>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Typgerecht Führen</a:t>
            </a:r>
          </a:p>
        </p:txBody>
      </p:sp>
      <p:sp>
        <p:nvSpPr>
          <p:cNvPr id="7" name="Rechteck 6"/>
          <p:cNvSpPr/>
          <p:nvPr/>
        </p:nvSpPr>
        <p:spPr>
          <a:xfrm>
            <a:off x="116632" y="1979712"/>
            <a:ext cx="6480720" cy="4739759"/>
          </a:xfrm>
          <a:prstGeom prst="rect">
            <a:avLst/>
          </a:prstGeom>
        </p:spPr>
        <p:txBody>
          <a:bodyPr wrap="square">
            <a:spAutoFit/>
          </a:bodyPr>
          <a:lstStyle/>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Verstehen, was Typenmodelle sind und wie sie unsere Arbeitswelt vereinfachen, aber auch beschränken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Menschen entlang eines Typenmodells einschätzen 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Schärfen der individuellen Selbst- und Fremdwahrnehmung für die tägliche Führungsaufgabe</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r>
              <a:rPr lang="de-DE" sz="1200" dirty="0">
                <a:latin typeface="Arial" panose="020B0604020202020204" pitchFamily="34" charset="0"/>
                <a:cs typeface="Arial" panose="020B0604020202020204" pitchFamily="34" charset="0"/>
              </a:rPr>
              <a:t>Führungskräfte, die lernen möchten, zielgerichtet auf bestimmte Menschentypen einzugehen und sie für sich zu gewinnen; Nachwuchsführungskräfte, die ihre Menschenkenntnis ausbauen und diese in ihrem Arbeitsumfeld erfolgreich einsetzen wollen</a:t>
            </a: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Professionelle Moderation, Videos und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Übungen, Übersichten, Checklisten, Kernbotschaften, Abschlusstest</a:t>
            </a:r>
          </a:p>
          <a:p>
            <a:endParaRPr lang="de-DE" sz="2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70 Minuten </a:t>
            </a: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3150523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78802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0020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26</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Laterale Führung – Wirksam führen ohne Vorgesetztenfunktion</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Bedeutung und Relevanz von lateraler Führung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Unterschied zwischen lateraler und disziplinarischer Führung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Funktionsweise lateraler Führung auch ohne disziplinarische Macht verstehen </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Instrumente lateraler Führung und deren Nutzen kennenlernen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Konstruktiven Umgang mit möglichen Konflikten pflegen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die für das Ergebnis eines Projekts oder einer Aufgabe verantwortlich sind, ohne ihrem Team disziplinarisch vorgesetzt zu sein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Professionelle Moderation, Videos und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Praxisnahe Schauspielszenen, Transferaufgaben, Kernbotschaften, Lernfragen und abschließendem Lerntest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20 Minuten, zzgl.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3689688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78802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0020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27</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Die Führungskraft als Coach</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wichtigsten Unterschiede zwischen klassischem (An-)führen und Coachen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Sich der Vorteile von Coaching bewusst sein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Wissen, in welchen Situationen Führungskräfte den Coaching-Ansatz nutzen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Grundvoraussetzungen für effektives Coaching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Zentrale Coaching-Fähigkeiten aufbauen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Coaching-Gespräche mit dem etablierten GROW-Modell strukturieren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die ihre Mitarbeitenden als Coach unterstützen und begleiten wollen</a:t>
            </a:r>
          </a:p>
          <a:p>
            <a:endParaRPr lang="de-DE" sz="1200" dirty="0">
              <a:latin typeface="Arial" panose="020B0604020202020204" pitchFamily="34" charset="0"/>
              <a:cs typeface="Arial" panose="020B0604020202020204" pitchFamily="34" charset="0"/>
            </a:endParaRP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50 Minuten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2902908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012" y="5414361"/>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94421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28</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Hybride Teams erfolgreich Führen</a:t>
            </a:r>
          </a:p>
        </p:txBody>
      </p:sp>
      <p:sp>
        <p:nvSpPr>
          <p:cNvPr id="7" name="Rechteck 6"/>
          <p:cNvSpPr/>
          <p:nvPr/>
        </p:nvSpPr>
        <p:spPr>
          <a:xfrm>
            <a:off x="129580" y="1403648"/>
            <a:ext cx="6741368" cy="6617196"/>
          </a:xfrm>
          <a:prstGeom prst="rect">
            <a:avLst/>
          </a:prstGeom>
          <a:noFill/>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Schaffen Sie verbindliche Regeln als Grundlage für die hybride Zusammenarbeit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Werden Sie sich der Grenzen des hybriden Arbeitens bewusst und planen Sie gemeinsame „Büro-Aktivitäten“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Halten Sie Teammeetings inklusiv und störungsfrei ab</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Lernen Sie den Teamzusammenhalt trotz räumlicher Distanz zu stärken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Behalten Sie die individuellen Bedürfnisse aller Mitarbeitender im Blick und handeln Sie entsprechend fair und empathisch</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Leben Sie hybrides Arbeiten als Führungskraft vor</a:t>
            </a:r>
          </a:p>
          <a:p>
            <a:pPr marL="285750" indent="-285750">
              <a:buFont typeface="Arial" panose="020B0604020202020204" pitchFamily="34" charset="0"/>
              <a:buChar char="•"/>
            </a:pPr>
            <a:endParaRPr lang="de-DE" sz="800" dirty="0">
              <a:solidFill>
                <a:srgbClr val="006EBA"/>
              </a:solidFill>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r>
              <a:rPr lang="de-DE" sz="1200" dirty="0">
                <a:solidFill>
                  <a:srgbClr val="004988"/>
                </a:solidFill>
                <a:latin typeface="Arial" panose="020B0604020202020204" pitchFamily="34" charset="0"/>
                <a:cs typeface="Arial" panose="020B0604020202020204" pitchFamily="34" charset="0"/>
              </a:rPr>
              <a:t>Zielgruppe</a:t>
            </a:r>
          </a:p>
          <a:p>
            <a:pPr algn="just"/>
            <a:r>
              <a:rPr lang="de-DE" sz="1200" dirty="0">
                <a:latin typeface="Arial" panose="020B0604020202020204" pitchFamily="34" charset="0"/>
                <a:cs typeface="Arial" panose="020B0604020202020204" pitchFamily="34" charset="0"/>
              </a:rPr>
              <a:t>Die Zielgruppe für dieses E⁠-⁠Training sind Führungskräfte, die Teams leiten, die dauerhaft oder übergangsweise teils im Büro und teils im Homeoffice bzw. Remote arbeiten. Das können erfahrene, langjährige Bereichsleiter/-innen sein, die sich an hybrides Arbeiten herantasten möchten, neue Teamleiter/-innen, die sich in ihre Rolle einfinden wollen, oder auch Führungskräfte, die bisher nur Remote gearbeitet haben und nun den Spagat zwischen der Arbeit vor Ort und Remote schaffen müssen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 Service &amp; Info, Produktliste, Produktkatalog, Impressum, Datenschutz</a:t>
            </a:r>
          </a:p>
          <a:p>
            <a:endParaRPr lang="de-DE" sz="1400" dirty="0">
              <a:solidFill>
                <a:srgbClr val="004988"/>
              </a:solidFill>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90 Minuten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3619843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5724" y="4601031"/>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94421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29</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Mitarbeitende im Homeoffice führen und motivieren</a:t>
            </a:r>
          </a:p>
        </p:txBody>
      </p:sp>
      <p:sp>
        <p:nvSpPr>
          <p:cNvPr id="7" name="Rechteck 6"/>
          <p:cNvSpPr/>
          <p:nvPr/>
        </p:nvSpPr>
        <p:spPr>
          <a:xfrm>
            <a:off x="245392" y="1432679"/>
            <a:ext cx="6741368" cy="5539978"/>
          </a:xfrm>
          <a:prstGeom prst="rect">
            <a:avLst/>
          </a:prstGeom>
          <a:noFill/>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Herausforderungen bei der Führung auf Distanz bewältigen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Vertrauen zu Mitarbeitenden im Homeoffice aufbauen und erhalten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Auf Distanz Ergebnisse sicherstellen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Auf Distanz Konflikte lösen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Mitarbeitende im Homeoffice weiterentwickeln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Mitarbeitende im Homeoffice motivieren</a:t>
            </a:r>
          </a:p>
          <a:p>
            <a:endParaRPr lang="de-DE" sz="1400" dirty="0">
              <a:solidFill>
                <a:srgbClr val="004988"/>
              </a:solidFill>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r>
              <a:rPr lang="de-DE" sz="1200" dirty="0">
                <a:solidFill>
                  <a:srgbClr val="004988"/>
                </a:solidFill>
                <a:latin typeface="Arial" panose="020B0604020202020204" pitchFamily="34" charset="0"/>
                <a:cs typeface="Arial" panose="020B0604020202020204" pitchFamily="34" charset="0"/>
              </a:rPr>
              <a:t>Zielgruppe</a:t>
            </a:r>
          </a:p>
          <a:p>
            <a:r>
              <a:rPr lang="de-DE" sz="1200" dirty="0">
                <a:latin typeface="Arial" panose="020B0604020202020204" pitchFamily="34" charset="0"/>
                <a:cs typeface="Arial" panose="020B0604020202020204" pitchFamily="34" charset="0"/>
              </a:rPr>
              <a:t>Führungskräfte, die Mitarbeitende im Homeoffice führen</a:t>
            </a: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70 Minuten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1000608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6860" y="1403648"/>
            <a:ext cx="6858000" cy="201622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a:t>
            </a:fld>
            <a:endParaRPr lang="de-DE"/>
          </a:p>
        </p:txBody>
      </p:sp>
      <p:sp>
        <p:nvSpPr>
          <p:cNvPr id="3" name="Titel 2"/>
          <p:cNvSpPr>
            <a:spLocks noGrp="1"/>
          </p:cNvSpPr>
          <p:nvPr>
            <p:ph type="title"/>
          </p:nvPr>
        </p:nvSpPr>
        <p:spPr/>
        <p:txBody>
          <a:bodyPr/>
          <a:lstStyle/>
          <a:p>
            <a:r>
              <a:rPr lang="de-DE" dirty="0"/>
              <a:t>E-Learnings auf Deutsch</a:t>
            </a:r>
          </a:p>
        </p:txBody>
      </p:sp>
      <p:sp>
        <p:nvSpPr>
          <p:cNvPr id="4" name="Inhaltsplatzhalter 3"/>
          <p:cNvSpPr>
            <a:spLocks noGrp="1"/>
          </p:cNvSpPr>
          <p:nvPr>
            <p:ph idx="1"/>
          </p:nvPr>
        </p:nvSpPr>
        <p:spPr>
          <a:xfrm>
            <a:off x="116633" y="1475657"/>
            <a:ext cx="6624736" cy="6650961"/>
          </a:xfrm>
        </p:spPr>
        <p:txBody>
          <a:bodyPr>
            <a:normAutofit/>
          </a:bodyPr>
          <a:lstStyle/>
          <a:p>
            <a:r>
              <a:rPr lang="de-DE" sz="1400" dirty="0">
                <a:solidFill>
                  <a:srgbClr val="004988"/>
                </a:solidFill>
              </a:rPr>
              <a:t>KOMMUNIKATION</a:t>
            </a:r>
          </a:p>
          <a:p>
            <a:endParaRPr lang="de-DE" sz="1400" b="1" dirty="0">
              <a:solidFill>
                <a:srgbClr val="002060"/>
              </a:solidFill>
            </a:endParaRPr>
          </a:p>
          <a:p>
            <a:pPr marL="171450" indent="-171450">
              <a:buSzPct val="120000"/>
              <a:buFont typeface="Arial" panose="020B0604020202020204" pitchFamily="34" charset="0"/>
              <a:buChar char="•"/>
            </a:pPr>
            <a:r>
              <a:rPr lang="de-DE" dirty="0"/>
              <a:t>GRUNDLAGEN DER KOMMUNIKATION. NACH SCHULZ VON THUN</a:t>
            </a:r>
          </a:p>
          <a:p>
            <a:pPr marL="171450" indent="-171450">
              <a:buSzPct val="120000"/>
              <a:buFont typeface="Arial" panose="020B0604020202020204" pitchFamily="34" charset="0"/>
              <a:buChar char="•"/>
            </a:pPr>
            <a:r>
              <a:rPr lang="de-DE" dirty="0"/>
              <a:t>WERTSCHÄTZEND KOMMUNIZIEREN</a:t>
            </a:r>
          </a:p>
          <a:p>
            <a:pPr marL="171450" indent="-171450">
              <a:buSzPct val="120000"/>
              <a:buFont typeface="Arial" panose="020B0604020202020204" pitchFamily="34" charset="0"/>
              <a:buChar char="•"/>
            </a:pPr>
            <a:r>
              <a:rPr lang="de-DE" dirty="0"/>
              <a:t>SO FUNKTIONIERT KOMMUNIKATION. NACH PAUL WATZLAWIK</a:t>
            </a:r>
          </a:p>
          <a:p>
            <a:pPr marL="171450" indent="-171450">
              <a:buSzPct val="120000"/>
              <a:buFont typeface="Arial" panose="020B0604020202020204" pitchFamily="34" charset="0"/>
              <a:buChar char="•"/>
            </a:pPr>
            <a:r>
              <a:rPr lang="de-DE" dirty="0"/>
              <a:t>AKTIV ZUHÖREN</a:t>
            </a:r>
          </a:p>
          <a:p>
            <a:pPr marL="171450" indent="-171450">
              <a:buSzPct val="120000"/>
              <a:buFont typeface="Arial" panose="020B0604020202020204" pitchFamily="34" charset="0"/>
              <a:buChar char="•"/>
            </a:pPr>
            <a:r>
              <a:rPr lang="de-DE" dirty="0"/>
              <a:t>FRAGETECHNIKEN GEZIELT EINSETZEN</a:t>
            </a:r>
          </a:p>
          <a:p>
            <a:pPr marL="171450" indent="-171450">
              <a:buSzPct val="120000"/>
              <a:buFont typeface="Arial" panose="020B0604020202020204" pitchFamily="34" charset="0"/>
              <a:buChar char="•"/>
            </a:pPr>
            <a:r>
              <a:rPr lang="de-DE" dirty="0"/>
              <a:t>DIE 8 KOMMUNIKATIONSTYPEN KENNEN</a:t>
            </a:r>
          </a:p>
          <a:p>
            <a:endParaRPr lang="de-DE" dirty="0"/>
          </a:p>
          <a:p>
            <a:r>
              <a:rPr lang="de-DE" sz="1400" dirty="0">
                <a:solidFill>
                  <a:srgbClr val="004988"/>
                </a:solidFill>
              </a:rPr>
              <a:t>SOFT SKILLS</a:t>
            </a:r>
          </a:p>
          <a:p>
            <a:endParaRPr lang="de-DE" sz="1400" b="1" dirty="0">
              <a:solidFill>
                <a:srgbClr val="002060"/>
              </a:solidFill>
            </a:endParaRPr>
          </a:p>
          <a:p>
            <a:pPr marL="171450" indent="-171450">
              <a:buSzPct val="120000"/>
              <a:buFont typeface="Arial" panose="020B0604020202020204" pitchFamily="34" charset="0"/>
              <a:buChar char="•"/>
            </a:pPr>
            <a:r>
              <a:rPr lang="de-DE" dirty="0"/>
              <a:t>ONLINE VERHANDLUNGEN FÜHREN</a:t>
            </a:r>
          </a:p>
          <a:p>
            <a:pPr marL="171450" indent="-171450">
              <a:buSzPct val="120000"/>
              <a:buFont typeface="Arial" panose="020B0604020202020204" pitchFamily="34" charset="0"/>
              <a:buChar char="•"/>
            </a:pPr>
            <a:r>
              <a:rPr lang="de-DE" dirty="0"/>
              <a:t>FEEDBACK GEBEN UNTER KOLLEG*INNEN</a:t>
            </a:r>
          </a:p>
          <a:p>
            <a:pPr marL="171450" indent="-171450">
              <a:buSzPct val="120000"/>
              <a:buFont typeface="Arial" panose="020B0604020202020204" pitchFamily="34" charset="0"/>
              <a:buChar char="•"/>
            </a:pPr>
            <a:r>
              <a:rPr lang="de-DE" dirty="0"/>
              <a:t>MEETINGS MODERIEREN</a:t>
            </a:r>
          </a:p>
          <a:p>
            <a:pPr marL="171450" indent="-171450">
              <a:buSzPct val="120000"/>
              <a:buFont typeface="Arial" panose="020B0604020202020204" pitchFamily="34" charset="0"/>
              <a:buChar char="•"/>
            </a:pPr>
            <a:r>
              <a:rPr lang="de-DE" dirty="0"/>
              <a:t>ONLINE-MEETINGS MODERIEREN</a:t>
            </a:r>
          </a:p>
          <a:p>
            <a:pPr marL="171450" indent="-171450">
              <a:buSzPct val="120000"/>
              <a:buFont typeface="Arial" panose="020B0604020202020204" pitchFamily="34" charset="0"/>
              <a:buChar char="•"/>
            </a:pPr>
            <a:r>
              <a:rPr lang="de-DE" dirty="0"/>
              <a:t>ZEITMANAGEMENT</a:t>
            </a:r>
          </a:p>
          <a:p>
            <a:pPr marL="171450" indent="-171450">
              <a:buSzPct val="120000"/>
              <a:buFont typeface="Arial" panose="020B0604020202020204" pitchFamily="34" charset="0"/>
              <a:buChar char="•"/>
            </a:pPr>
            <a:r>
              <a:rPr lang="de-DE" dirty="0"/>
              <a:t>KONFLIKTARTEN KENNEN UND ERKENNEN</a:t>
            </a:r>
          </a:p>
          <a:p>
            <a:pPr marL="171450" indent="-171450">
              <a:buSzPct val="120000"/>
              <a:buFont typeface="Arial" panose="020B0604020202020204" pitchFamily="34" charset="0"/>
              <a:buChar char="•"/>
            </a:pPr>
            <a:r>
              <a:rPr lang="de-DE" dirty="0"/>
              <a:t>DIE 6 STRATEGIEN DER KONFLIKTLÖSUNG</a:t>
            </a:r>
          </a:p>
          <a:p>
            <a:pPr marL="171450" indent="-171450">
              <a:buSzPct val="120000"/>
              <a:buFont typeface="Arial" panose="020B0604020202020204" pitchFamily="34" charset="0"/>
              <a:buChar char="•"/>
            </a:pPr>
            <a:r>
              <a:rPr lang="de-DE" dirty="0"/>
              <a:t>DAS KONFLIKTGESPRÄCH FÜHREN</a:t>
            </a:r>
          </a:p>
          <a:p>
            <a:pPr marL="171450" indent="-171450">
              <a:buSzPct val="120000"/>
              <a:buFont typeface="Arial" panose="020B0604020202020204" pitchFamily="34" charset="0"/>
              <a:buChar char="•"/>
            </a:pPr>
            <a:r>
              <a:rPr lang="de-DE" dirty="0"/>
              <a:t>KONFLIKTLÖSUNG UNTER KOLLEGEN NACH DEM HARVARD KONZEPT</a:t>
            </a:r>
          </a:p>
          <a:p>
            <a:pPr marL="171450" indent="-171450">
              <a:buSzPct val="120000"/>
              <a:buFont typeface="Arial" panose="020B0604020202020204" pitchFamily="34" charset="0"/>
              <a:buChar char="•"/>
            </a:pPr>
            <a:r>
              <a:rPr lang="de-DE" dirty="0"/>
              <a:t>PROFESSIONELL VERHANDELN</a:t>
            </a:r>
          </a:p>
          <a:p>
            <a:pPr marL="171450" indent="-171450">
              <a:buSzPct val="120000"/>
              <a:buFont typeface="Arial" panose="020B0604020202020204" pitchFamily="34" charset="0"/>
              <a:buChar char="•"/>
            </a:pPr>
            <a:r>
              <a:rPr lang="de-DE" dirty="0"/>
              <a:t>SELBSTMOTIVATION</a:t>
            </a:r>
          </a:p>
          <a:p>
            <a:pPr marL="171450" indent="-171450">
              <a:buSzPct val="120000"/>
              <a:buFont typeface="Arial" panose="020B0604020202020204" pitchFamily="34" charset="0"/>
              <a:buChar char="•"/>
            </a:pPr>
            <a:r>
              <a:rPr lang="de-DE" dirty="0"/>
              <a:t>PRÄSENTIEREN – PERSÖNLICH, SOUVERÄN UND PROFESSIONELL</a:t>
            </a:r>
          </a:p>
          <a:p>
            <a:pPr marL="171450" indent="-171450">
              <a:buSzPct val="120000"/>
              <a:buFont typeface="Arial" panose="020B0604020202020204" pitchFamily="34" charset="0"/>
              <a:buChar char="•"/>
            </a:pPr>
            <a:r>
              <a:rPr lang="de-DE" dirty="0"/>
              <a:t>PRODUKTIVER UND ZUFRIEDENER IM JOB</a:t>
            </a:r>
          </a:p>
          <a:p>
            <a:pPr marL="171450" indent="-171450">
              <a:buSzPct val="120000"/>
              <a:buFont typeface="Arial" panose="020B0604020202020204" pitchFamily="34" charset="0"/>
              <a:buChar char="•"/>
            </a:pPr>
            <a:r>
              <a:rPr lang="de-DE" dirty="0"/>
              <a:t>STORYTELLING IM UNTERNEHMEN</a:t>
            </a:r>
          </a:p>
          <a:p>
            <a:pPr marL="171450" indent="-171450">
              <a:buSzPct val="120000"/>
              <a:buFont typeface="Arial" panose="020B0604020202020204" pitchFamily="34" charset="0"/>
              <a:buChar char="•"/>
            </a:pPr>
            <a:r>
              <a:rPr lang="de-DE" dirty="0"/>
              <a:t>KREATIVITÄTSTECHNIKEN (METHODENKOFFER)</a:t>
            </a:r>
          </a:p>
          <a:p>
            <a:pPr marL="171450" indent="-171450">
              <a:buSzPct val="120000"/>
              <a:buFont typeface="Arial" panose="020B0604020202020204" pitchFamily="34" charset="0"/>
              <a:buChar char="•"/>
            </a:pPr>
            <a:endParaRPr lang="de-DE" dirty="0"/>
          </a:p>
        </p:txBody>
      </p:sp>
    </p:spTree>
    <p:extLst>
      <p:ext uri="{BB962C8B-B14F-4D97-AF65-F5344CB8AC3E}">
        <p14:creationId xmlns:p14="http://schemas.microsoft.com/office/powerpoint/2010/main" val="1654371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5004048"/>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30</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Agile Skills</a:t>
            </a:r>
            <a:br>
              <a:rPr lang="de-DE" dirty="0"/>
            </a:br>
            <a:r>
              <a:rPr lang="de-DE" dirty="0">
                <a:solidFill>
                  <a:schemeClr val="bg1">
                    <a:lumMod val="50000"/>
                  </a:schemeClr>
                </a:solidFill>
              </a:rPr>
              <a:t>Digitalisierung verstehen</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wesentlichen Treiber der Digitalisierung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Begriff VUCA und die damit verbundene Zeitdiagnose kennen 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Auswirkung der Digitalisierung auf traditionelle Geschäftsmodelle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Erkennen, dass Erfolge aus der Vergangenheit nicht automatisch fortgeschrieben werden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Customer Centricity </a:t>
            </a:r>
            <a:r>
              <a:rPr lang="en-US" sz="1200" dirty="0" err="1">
                <a:latin typeface="Arial" panose="020B0604020202020204" pitchFamily="34" charset="0"/>
                <a:cs typeface="Arial" panose="020B0604020202020204" pitchFamily="34" charset="0"/>
              </a:rPr>
              <a:t>als</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Folge</a:t>
            </a:r>
            <a:r>
              <a:rPr lang="en-US" sz="1200" dirty="0">
                <a:latin typeface="Arial" panose="020B0604020202020204" pitchFamily="34" charset="0"/>
                <a:cs typeface="Arial" panose="020B0604020202020204" pitchFamily="34" charset="0"/>
              </a:rPr>
              <a:t> der </a:t>
            </a:r>
            <a:r>
              <a:rPr lang="de-DE" sz="1200" dirty="0">
                <a:latin typeface="Arial" panose="020B0604020202020204" pitchFamily="34" charset="0"/>
                <a:cs typeface="Arial" panose="020B0604020202020204" pitchFamily="34" charset="0"/>
              </a:rPr>
              <a:t>Digitalisierung verstehen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Mitarbeiter*innen, die für die Digitalisierung fit gemacht werden sollen; Teams, die ihren Bereich in Bezug auf die Digitalisierung analysieren wollen; Mitarbeiter*innen, die für neue Herausforderungen sensibilisiert werden sollen; Führungskräfte, die gemeinsam mit Ihren Teams neue Wege, Kunden und Märkte suchen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Professionelle Lernmoderation, </a:t>
            </a:r>
            <a:r>
              <a:rPr lang="de-DE" sz="1200" dirty="0" err="1">
                <a:latin typeface="Arial" panose="020B0604020202020204" pitchFamily="34" charset="0"/>
                <a:cs typeface="Arial" panose="020B0604020202020204" pitchFamily="34" charset="0"/>
              </a:rPr>
              <a:t>Erklärvideos</a:t>
            </a:r>
            <a:r>
              <a:rPr lang="de-DE" sz="1200" dirty="0">
                <a:latin typeface="Arial" panose="020B0604020202020204" pitchFamily="34" charset="0"/>
                <a:cs typeface="Arial" panose="020B0604020202020204" pitchFamily="34" charset="0"/>
              </a:rPr>
              <a:t>, Lernfragen, Transferaufgaben, Kernbotschaften, Abschlusstest</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52 Minuten, zzgl. Transferaufgaben </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AGILE SKILLS</a:t>
            </a:r>
          </a:p>
        </p:txBody>
      </p:sp>
    </p:spTree>
    <p:extLst>
      <p:ext uri="{BB962C8B-B14F-4D97-AF65-F5344CB8AC3E}">
        <p14:creationId xmlns:p14="http://schemas.microsoft.com/office/powerpoint/2010/main" val="1166292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78802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31</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Agile Skills</a:t>
            </a:r>
            <a:br>
              <a:rPr lang="de-DE" dirty="0"/>
            </a:br>
            <a:r>
              <a:rPr lang="de-DE" dirty="0" err="1">
                <a:solidFill>
                  <a:schemeClr val="bg1">
                    <a:lumMod val="50000"/>
                  </a:schemeClr>
                </a:solidFill>
              </a:rPr>
              <a:t>Scrum</a:t>
            </a:r>
            <a:r>
              <a:rPr lang="de-DE" dirty="0">
                <a:solidFill>
                  <a:schemeClr val="bg1">
                    <a:lumMod val="50000"/>
                  </a:schemeClr>
                </a:solidFill>
              </a:rPr>
              <a:t> – Der Überblick</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Wissen, was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 ist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 als Vorgehensweise einordnen und einschätzen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Idee von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grundlegenden Elemente von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Produktiv in einem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-Team mitarbeiten können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aller Hierarchiestufen, die künftig in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-Teams arbeiten sollen, sich für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 interessieren und/oder sich auf die Weiterbildung zum </a:t>
            </a:r>
            <a:r>
              <a:rPr lang="de-DE" sz="1200" dirty="0" err="1">
                <a:latin typeface="Arial" panose="020B0604020202020204" pitchFamily="34" charset="0"/>
                <a:cs typeface="Arial" panose="020B0604020202020204" pitchFamily="34" charset="0"/>
              </a:rPr>
              <a:t>Product-Owner</a:t>
            </a:r>
            <a:r>
              <a:rPr lang="de-DE" sz="1200" dirty="0">
                <a:latin typeface="Arial" panose="020B0604020202020204" pitchFamily="34" charset="0"/>
                <a:cs typeface="Arial" panose="020B0604020202020204" pitchFamily="34" charset="0"/>
              </a:rPr>
              <a:t> oder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-Master vorbereiten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a:t>
            </a:r>
            <a:r>
              <a:rPr lang="de-DE" sz="1200" dirty="0" err="1">
                <a:latin typeface="Arial" panose="020B0604020202020204" pitchFamily="34" charset="0"/>
                <a:cs typeface="Arial" panose="020B0604020202020204" pitchFamily="34" charset="0"/>
              </a:rPr>
              <a:t>Erklärvideos</a:t>
            </a:r>
            <a:r>
              <a:rPr lang="de-DE" sz="1200" dirty="0">
                <a:latin typeface="Arial" panose="020B0604020202020204" pitchFamily="34" charset="0"/>
                <a:cs typeface="Arial" panose="020B0604020202020204" pitchFamily="34" charset="0"/>
              </a:rPr>
              <a:t>, professionelle Lernmoderation,</a:t>
            </a:r>
          </a:p>
          <a:p>
            <a:r>
              <a:rPr lang="de-DE" sz="1200" dirty="0">
                <a:latin typeface="Arial" panose="020B0604020202020204" pitchFamily="34" charset="0"/>
                <a:cs typeface="Arial" panose="020B0604020202020204" pitchFamily="34" charset="0"/>
              </a:rPr>
              <a:t>Spielfilmszenen, Übungen, Tipps, Lernfragen, Beispiele und</a:t>
            </a:r>
          </a:p>
          <a:p>
            <a:r>
              <a:rPr lang="de-DE" sz="1200" dirty="0">
                <a:latin typeface="Arial" panose="020B0604020202020204" pitchFamily="34" charset="0"/>
                <a:cs typeface="Arial" panose="020B0604020202020204" pitchFamily="34" charset="0"/>
              </a:rPr>
              <a:t>Transferaufgaben, Kernbotschaften, Abschlusstest</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75 Minuten, zzgl.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AGILE SKILLS</a:t>
            </a:r>
          </a:p>
        </p:txBody>
      </p:sp>
    </p:spTree>
    <p:extLst>
      <p:ext uri="{BB962C8B-B14F-4D97-AF65-F5344CB8AC3E}">
        <p14:creationId xmlns:p14="http://schemas.microsoft.com/office/powerpoint/2010/main" val="3070115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644008"/>
            <a:ext cx="6858000" cy="12241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32</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Agile Skills</a:t>
            </a:r>
            <a:br>
              <a:rPr lang="de-DE" dirty="0"/>
            </a:br>
            <a:r>
              <a:rPr lang="de-DE" dirty="0">
                <a:solidFill>
                  <a:schemeClr val="bg1">
                    <a:lumMod val="50000"/>
                  </a:schemeClr>
                </a:solidFill>
              </a:rPr>
              <a:t>Kanban – Die Methode</a:t>
            </a:r>
          </a:p>
        </p:txBody>
      </p:sp>
      <p:sp>
        <p:nvSpPr>
          <p:cNvPr id="7" name="Rechteck 6"/>
          <p:cNvSpPr/>
          <p:nvPr/>
        </p:nvSpPr>
        <p:spPr>
          <a:xfrm>
            <a:off x="116632" y="1475655"/>
            <a:ext cx="6741368" cy="520142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Idee hinter „Kanban“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Wissen, dass Kanban mehr als ein Board ist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Kanban für produktiveres Arbeiten im Team einsetzen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Selbstorganisiert mit Kanban besser arbeiten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Teams, die produktivere Möglichkeiten der Zusammenarbeit suchen und/oder </a:t>
            </a:r>
            <a:r>
              <a:rPr lang="de-DE" sz="1200" dirty="0" err="1">
                <a:latin typeface="Arial" panose="020B0604020202020204" pitchFamily="34" charset="0"/>
                <a:cs typeface="Arial" panose="020B0604020202020204" pitchFamily="34" charset="0"/>
              </a:rPr>
              <a:t>Scrum</a:t>
            </a:r>
            <a:r>
              <a:rPr lang="de-DE" sz="1200" dirty="0">
                <a:latin typeface="Arial" panose="020B0604020202020204" pitchFamily="34" charset="0"/>
                <a:cs typeface="Arial" panose="020B0604020202020204" pitchFamily="34" charset="0"/>
              </a:rPr>
              <a:t> erweitern wollen, Teamleiter, die das Kanban-Board sinnvoll einsetzen wollen, Mitarbeiter, die sich für agile Methoden interessieren und diese einsetzen wollen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a:t>
            </a:r>
            <a:r>
              <a:rPr lang="de-DE" sz="1200" dirty="0" err="1">
                <a:latin typeface="Arial" panose="020B0604020202020204" pitchFamily="34" charset="0"/>
                <a:cs typeface="Arial" panose="020B0604020202020204" pitchFamily="34" charset="0"/>
              </a:rPr>
              <a:t>Erklärvideos</a:t>
            </a:r>
            <a:r>
              <a:rPr lang="de-DE" sz="1200" dirty="0">
                <a:latin typeface="Arial" panose="020B0604020202020204" pitchFamily="34" charset="0"/>
                <a:cs typeface="Arial" panose="020B0604020202020204" pitchFamily="34" charset="0"/>
              </a:rPr>
              <a:t>, professionelle Lernmoderation, Übungen, Lernfragen, Checklisten, Beispiele und Transferaufgaben, Kernbotschaften, Abschlusstest</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51 Minuten, zzgl.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AGILE SKILLS</a:t>
            </a:r>
          </a:p>
        </p:txBody>
      </p:sp>
    </p:spTree>
    <p:extLst>
      <p:ext uri="{BB962C8B-B14F-4D97-AF65-F5344CB8AC3E}">
        <p14:creationId xmlns:p14="http://schemas.microsoft.com/office/powerpoint/2010/main" val="1091791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644008"/>
            <a:ext cx="6858000" cy="129614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33</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Agile Skills</a:t>
            </a:r>
            <a:br>
              <a:rPr lang="de-DE" dirty="0"/>
            </a:br>
            <a:r>
              <a:rPr lang="de-DE" dirty="0">
                <a:solidFill>
                  <a:schemeClr val="bg1">
                    <a:lumMod val="50000"/>
                  </a:schemeClr>
                </a:solidFill>
              </a:rPr>
              <a:t>Agiles </a:t>
            </a:r>
            <a:r>
              <a:rPr lang="de-DE" dirty="0" err="1">
                <a:solidFill>
                  <a:schemeClr val="bg1">
                    <a:lumMod val="50000"/>
                  </a:schemeClr>
                </a:solidFill>
              </a:rPr>
              <a:t>Mindset</a:t>
            </a:r>
            <a:r>
              <a:rPr lang="de-DE" dirty="0">
                <a:solidFill>
                  <a:schemeClr val="bg1">
                    <a:lumMod val="50000"/>
                  </a:schemeClr>
                </a:solidFill>
              </a:rPr>
              <a:t> entwickeln</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Wissen, was ein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ist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Unterschied zwischen „Fixed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und „Growth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Verstehen, was ein agiles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bedeutet und welche Auswirkungen es hat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Werte kennen, die ein agiles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ausmachen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Lernen, wie ein agiles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entwickelt werden kann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Teammitglieder auf dem Weg zum agilen Arbeiten, Mitarbeiter aller Hierarchiestufen, die sich für das Thema interessieren und ihr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hinterfragen und erneuern wollen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a:t>
            </a:r>
            <a:r>
              <a:rPr lang="de-DE" sz="1200" dirty="0" err="1">
                <a:latin typeface="Arial" panose="020B0604020202020204" pitchFamily="34" charset="0"/>
                <a:cs typeface="Arial" panose="020B0604020202020204" pitchFamily="34" charset="0"/>
              </a:rPr>
              <a:t>Erklärvideos</a:t>
            </a:r>
            <a:r>
              <a:rPr lang="de-DE" sz="1200" dirty="0">
                <a:latin typeface="Arial" panose="020B0604020202020204" pitchFamily="34" charset="0"/>
                <a:cs typeface="Arial" panose="020B0604020202020204" pitchFamily="34" charset="0"/>
              </a:rPr>
              <a:t>, professionelle Lernmoderation,</a:t>
            </a:r>
          </a:p>
          <a:p>
            <a:r>
              <a:rPr lang="de-DE" sz="1200" dirty="0">
                <a:latin typeface="Arial" panose="020B0604020202020204" pitchFamily="34" charset="0"/>
                <a:cs typeface="Arial" panose="020B0604020202020204" pitchFamily="34" charset="0"/>
              </a:rPr>
              <a:t>Spielfilmszenen, Übungen, Tipps, Merksätze, Lernfragen, Beispiele, Transferaufgaben, digitales Workbook, Kernbotschaften, Abschlusstest</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60 Minuten, zzgl.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AGILE SKILLS</a:t>
            </a:r>
          </a:p>
        </p:txBody>
      </p:sp>
    </p:spTree>
    <p:extLst>
      <p:ext uri="{BB962C8B-B14F-4D97-AF65-F5344CB8AC3E}">
        <p14:creationId xmlns:p14="http://schemas.microsoft.com/office/powerpoint/2010/main" val="3108219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788024"/>
            <a:ext cx="6858000" cy="12241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34</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Agile Skills</a:t>
            </a:r>
            <a:br>
              <a:rPr lang="de-DE" dirty="0"/>
            </a:br>
            <a:r>
              <a:rPr lang="de-DE" dirty="0">
                <a:solidFill>
                  <a:schemeClr val="bg1">
                    <a:lumMod val="50000"/>
                  </a:schemeClr>
                </a:solidFill>
              </a:rPr>
              <a:t>Agiles Projektmanagement - Grundlagen</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Agiles und klassisches Projektmanagement unterscheiden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Vorteile und Anwendungsbereiche des agilen Projektmanagements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Eigene Werte und Prinzipien für die agile Vorgehensweise definieren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typischen Ablauf im agilen Projektmanagement verstehen und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wichtigsten agilen Elemente kennen und nutzen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Mitglieder von Projektteams, die agiles Projektmanagement kennen lernen sollen, die selbstorganisiert agile Vorgehensweisen anwenden wollen und Führungskräfte, die sich die Grundlagen des agilen Projektmanagements aneignen wollen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a:t>
            </a:r>
            <a:r>
              <a:rPr lang="de-DE" sz="1200" dirty="0" err="1">
                <a:latin typeface="Arial" panose="020B0604020202020204" pitchFamily="34" charset="0"/>
                <a:cs typeface="Arial" panose="020B0604020202020204" pitchFamily="34" charset="0"/>
              </a:rPr>
              <a:t>Erklärvideos</a:t>
            </a:r>
            <a:r>
              <a:rPr lang="de-DE" sz="1200" dirty="0">
                <a:latin typeface="Arial" panose="020B0604020202020204" pitchFamily="34" charset="0"/>
                <a:cs typeface="Arial" panose="020B0604020202020204" pitchFamily="34" charset="0"/>
              </a:rPr>
              <a:t>, Professionelle Lernmoderation, Übungen, Tipps, Lernfragen, Beispiele, Transferaufgaben, Kernbotschaften, Abschlusstest</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60 Minuten, zzgl.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AGILE SKILLS</a:t>
            </a:r>
          </a:p>
        </p:txBody>
      </p:sp>
    </p:spTree>
    <p:extLst>
      <p:ext uri="{BB962C8B-B14F-4D97-AF65-F5344CB8AC3E}">
        <p14:creationId xmlns:p14="http://schemas.microsoft.com/office/powerpoint/2010/main" val="1727030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788024"/>
            <a:ext cx="6858000" cy="12241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94421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35</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Agile Skills</a:t>
            </a:r>
            <a:br>
              <a:rPr lang="de-DE" dirty="0"/>
            </a:br>
            <a:r>
              <a:rPr lang="de-DE" dirty="0">
                <a:solidFill>
                  <a:schemeClr val="bg1">
                    <a:lumMod val="50000"/>
                  </a:schemeClr>
                </a:solidFill>
              </a:rPr>
              <a:t>Design </a:t>
            </a:r>
            <a:r>
              <a:rPr lang="de-DE" dirty="0" err="1">
                <a:solidFill>
                  <a:schemeClr val="bg1">
                    <a:lumMod val="50000"/>
                  </a:schemeClr>
                </a:solidFill>
              </a:rPr>
              <a:t>Thinking</a:t>
            </a:r>
            <a:r>
              <a:rPr lang="de-DE" dirty="0">
                <a:solidFill>
                  <a:schemeClr val="bg1">
                    <a:lumMod val="50000"/>
                  </a:schemeClr>
                </a:solidFill>
              </a:rPr>
              <a:t> in der Praxis</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Einsatzmöglichkeiten für Design </a:t>
            </a:r>
            <a:r>
              <a:rPr lang="de-DE" sz="1200" dirty="0" err="1">
                <a:latin typeface="Arial" panose="020B0604020202020204" pitchFamily="34" charset="0"/>
                <a:cs typeface="Arial" panose="020B0604020202020204" pitchFamily="34" charset="0"/>
              </a:rPr>
              <a:t>Thinking</a:t>
            </a:r>
            <a:r>
              <a:rPr lang="de-DE" sz="1200" dirty="0">
                <a:latin typeface="Arial" panose="020B0604020202020204" pitchFamily="34" charset="0"/>
                <a:cs typeface="Arial" panose="020B0604020202020204" pitchFamily="34" charset="0"/>
              </a:rPr>
              <a:t> kennenlernen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Voraussetzungen für Design </a:t>
            </a:r>
            <a:r>
              <a:rPr lang="de-DE" sz="1200" dirty="0" err="1">
                <a:latin typeface="Arial" panose="020B0604020202020204" pitchFamily="34" charset="0"/>
                <a:cs typeface="Arial" panose="020B0604020202020204" pitchFamily="34" charset="0"/>
              </a:rPr>
              <a:t>Thinking</a:t>
            </a:r>
            <a:r>
              <a:rPr lang="de-DE" sz="1200" dirty="0">
                <a:latin typeface="Arial" panose="020B0604020202020204" pitchFamily="34" charset="0"/>
                <a:cs typeface="Arial" panose="020B0604020202020204" pitchFamily="34" charset="0"/>
              </a:rPr>
              <a:t> schaffen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Design-</a:t>
            </a:r>
            <a:r>
              <a:rPr lang="de-DE" sz="1200" dirty="0" err="1">
                <a:latin typeface="Arial" panose="020B0604020202020204" pitchFamily="34" charset="0"/>
                <a:cs typeface="Arial" panose="020B0604020202020204" pitchFamily="34" charset="0"/>
              </a:rPr>
              <a:t>Thinking</a:t>
            </a:r>
            <a:r>
              <a:rPr lang="de-DE" sz="1200" dirty="0">
                <a:latin typeface="Arial" panose="020B0604020202020204" pitchFamily="34" charset="0"/>
                <a:cs typeface="Arial" panose="020B0604020202020204" pitchFamily="34" charset="0"/>
              </a:rPr>
              <a:t>-Prozess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Im „Problemraum“ zum Sofort-Experten werden und Anwenderbedürfnisse verstehen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Prozess der Lösungsfindung umsetzen</a:t>
            </a:r>
          </a:p>
          <a:p>
            <a:pPr marL="285750" indent="-285750">
              <a:buFont typeface="Arial" panose="020B0604020202020204" pitchFamily="34" charset="0"/>
              <a:buChar char="•"/>
            </a:pPr>
            <a:r>
              <a:rPr lang="de-DE" sz="1200" dirty="0" err="1">
                <a:latin typeface="Arial" panose="020B0604020202020204" pitchFamily="34" charset="0"/>
                <a:cs typeface="Arial" panose="020B0604020202020204" pitchFamily="34" charset="0"/>
              </a:rPr>
              <a:t>Prototyping</a:t>
            </a:r>
            <a:r>
              <a:rPr lang="de-DE" sz="1200" dirty="0">
                <a:latin typeface="Arial" panose="020B0604020202020204" pitchFamily="34" charset="0"/>
                <a:cs typeface="Arial" panose="020B0604020202020204" pitchFamily="34" charset="0"/>
              </a:rPr>
              <a:t> und Persona-Konzepte nutzen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von Entwicklungsabteilungen, die Design </a:t>
            </a:r>
            <a:r>
              <a:rPr lang="de-DE" sz="1200" dirty="0" err="1">
                <a:latin typeface="Arial" panose="020B0604020202020204" pitchFamily="34" charset="0"/>
                <a:cs typeface="Arial" panose="020B0604020202020204" pitchFamily="34" charset="0"/>
              </a:rPr>
              <a:t>Thinking</a:t>
            </a:r>
            <a:r>
              <a:rPr lang="de-DE" sz="1200" dirty="0">
                <a:latin typeface="Arial" panose="020B0604020202020204" pitchFamily="34" charset="0"/>
                <a:cs typeface="Arial" panose="020B0604020202020204" pitchFamily="34" charset="0"/>
              </a:rPr>
              <a:t> als Methode kennenlernen und umsetzen wollen</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a:t>
            </a:r>
            <a:r>
              <a:rPr lang="de-DE" sz="1200" dirty="0" err="1">
                <a:latin typeface="Arial" panose="020B0604020202020204" pitchFamily="34" charset="0"/>
                <a:cs typeface="Arial" panose="020B0604020202020204" pitchFamily="34" charset="0"/>
              </a:rPr>
              <a:t>Erklärvideos</a:t>
            </a:r>
            <a:r>
              <a:rPr lang="de-DE" sz="1200" dirty="0">
                <a:latin typeface="Arial" panose="020B0604020202020204" pitchFamily="34" charset="0"/>
                <a:cs typeface="Arial" panose="020B0604020202020204" pitchFamily="34" charset="0"/>
              </a:rPr>
              <a:t>, professionelle Lernmoderation, Übungen, Lernfragen, Beispiele, Transferaufgaben, Kernbotschaften, Abschlusstest</a:t>
            </a:r>
          </a:p>
          <a:p>
            <a:endParaRPr lang="de-DE" sz="2400" dirty="0">
              <a:solidFill>
                <a:srgbClr val="92C122"/>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45 Minuten, zzgl.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AGILE SKILLS</a:t>
            </a:r>
          </a:p>
        </p:txBody>
      </p:sp>
    </p:spTree>
    <p:extLst>
      <p:ext uri="{BB962C8B-B14F-4D97-AF65-F5344CB8AC3E}">
        <p14:creationId xmlns:p14="http://schemas.microsoft.com/office/powerpoint/2010/main" val="2524719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514806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36</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Kommunikation</a:t>
            </a:r>
            <a:br>
              <a:rPr lang="de-DE" dirty="0"/>
            </a:br>
            <a:r>
              <a:rPr lang="de-DE" dirty="0">
                <a:solidFill>
                  <a:schemeClr val="bg1">
                    <a:lumMod val="50000"/>
                  </a:schemeClr>
                </a:solidFill>
              </a:rPr>
              <a:t>Grundlagen der Kommunikation</a:t>
            </a:r>
          </a:p>
        </p:txBody>
      </p:sp>
      <p:sp>
        <p:nvSpPr>
          <p:cNvPr id="7" name="Rechteck 6"/>
          <p:cNvSpPr/>
          <p:nvPr/>
        </p:nvSpPr>
        <p:spPr>
          <a:xfrm>
            <a:off x="116632" y="1475655"/>
            <a:ext cx="6741368" cy="612475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unterschiedlichen Ebenen der Kommunikation kennen und für gelingende Kommunikation fruchtbar machen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Anhand des „Vier-Ohren-Modells“ von Friedemann Schulz von Thun erkennen, welche Botschaften unterhalb der Sachebene gesendet werden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eigene Hör- und Sprechverhalten kennenlernen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anschlussfähig zu kommunizieren und Reibungsverluste durch missverständliches Reden und Hören zu reduzieren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in Kontexten mit kommunikativen Anforderungen arbeiten, Nachwuchsführungskräfte, die auf ihren Job vorbereitet werden sollen, erfahrene Führungskräfte, die „Kommunikation“ besser verstehen wollen</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 und Übungen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KOMMUNIKATION</a:t>
            </a:r>
          </a:p>
        </p:txBody>
      </p:sp>
    </p:spTree>
    <p:extLst>
      <p:ext uri="{BB962C8B-B14F-4D97-AF65-F5344CB8AC3E}">
        <p14:creationId xmlns:p14="http://schemas.microsoft.com/office/powerpoint/2010/main" val="12933104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632163"/>
            <a:ext cx="6858000" cy="1379997"/>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37</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Kommunikation</a:t>
            </a:r>
            <a:br>
              <a:rPr lang="de-DE" dirty="0"/>
            </a:br>
            <a:r>
              <a:rPr lang="de-DE" dirty="0">
                <a:solidFill>
                  <a:schemeClr val="bg1">
                    <a:lumMod val="50000"/>
                  </a:schemeClr>
                </a:solidFill>
              </a:rPr>
              <a:t>Wertschätzend kommunizieren</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Sich selbst und das persönliche Kommunikationsverhalten besser einschätzen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Durch richtige Vorbereitung in der Lage sein, wertschätzend zu kommunizieren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Fähig sein, die eigene Sichtweise nachvollziehbar darzustellen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verschiedenen Arten von Ich-Botschaften kennen und so ein besseres Verständnis kommunikativer Handlungen erlangen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aller Ebenen, die für das Thema „wertschätzende Kommunikation“ aufgeschlossen sind und in die Lage versetzt werden sollen, wertschätzend zu kommunizieren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6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KOMMUNIKATION</a:t>
            </a:r>
          </a:p>
        </p:txBody>
      </p:sp>
    </p:spTree>
    <p:extLst>
      <p:ext uri="{BB962C8B-B14F-4D97-AF65-F5344CB8AC3E}">
        <p14:creationId xmlns:p14="http://schemas.microsoft.com/office/powerpoint/2010/main" val="3429316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5148064"/>
            <a:ext cx="6858000" cy="144016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38</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Kommunikation</a:t>
            </a:r>
            <a:br>
              <a:rPr lang="de-DE" dirty="0"/>
            </a:br>
            <a:r>
              <a:rPr lang="de-DE" dirty="0">
                <a:solidFill>
                  <a:schemeClr val="bg1">
                    <a:lumMod val="50000"/>
                  </a:schemeClr>
                </a:solidFill>
              </a:rPr>
              <a:t>So funktioniert Kommunikation</a:t>
            </a:r>
          </a:p>
        </p:txBody>
      </p:sp>
      <p:sp>
        <p:nvSpPr>
          <p:cNvPr id="7" name="Rechteck 6"/>
          <p:cNvSpPr/>
          <p:nvPr/>
        </p:nvSpPr>
        <p:spPr>
          <a:xfrm>
            <a:off x="116632" y="1475655"/>
            <a:ext cx="6741368" cy="5940088"/>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„Fünf Axiome“ der Kommunikation nach Paul Watzlawick kennen und darauf aufbauend besser kommunizieren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Durch das Verständnis der „Axiome“ Missverständnisse vermeiden, oder zumindest reduzieren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Auch in anspruchsvollen kommunikativen Situationen durch tieferes Verständnis eine produktive Haltung einnehmen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bewusster und zielführender zu kommunizieren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und Führungskräfte mit hohen kommunikativen Anforderungen, Mitarbeiter aller Ebenen mit dem Wunsch und dem</a:t>
            </a:r>
          </a:p>
          <a:p>
            <a:r>
              <a:rPr lang="de-DE" sz="1200" dirty="0">
                <a:latin typeface="Arial" panose="020B0604020202020204" pitchFamily="34" charset="0"/>
                <a:cs typeface="Arial" panose="020B0604020202020204" pitchFamily="34" charset="0"/>
              </a:rPr>
              <a:t>Willen, besser kommunizieren zu wollen und „Kommunikation“ besser zu verstehen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3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KOMMUNIKATION</a:t>
            </a:r>
          </a:p>
        </p:txBody>
      </p:sp>
    </p:spTree>
    <p:extLst>
      <p:ext uri="{BB962C8B-B14F-4D97-AF65-F5344CB8AC3E}">
        <p14:creationId xmlns:p14="http://schemas.microsoft.com/office/powerpoint/2010/main" val="30728067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500404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39</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Kommunikation</a:t>
            </a:r>
            <a:br>
              <a:rPr lang="de-DE" dirty="0"/>
            </a:br>
            <a:r>
              <a:rPr lang="de-DE" dirty="0">
                <a:solidFill>
                  <a:schemeClr val="bg1">
                    <a:lumMod val="50000"/>
                  </a:schemeClr>
                </a:solidFill>
              </a:rPr>
              <a:t>Aktiv zuhören</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Aktiv zuhören als Methode einsetzen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Vorteile des aktiven Zuhörens nutzen, um effektivere Gespräche mit Mitarbeitern, Kollegen und Partnern zu führen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unterschiedlichen Techniken des aktiven Zuhörens virtuos einsetzen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genau zu hören, was Kollegen, Mitarbeiter und Teamkollegen brauchen, um produktiv arbeiten zu können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auf sehr guten Informationsfluss angewiesen sind,</a:t>
            </a:r>
          </a:p>
          <a:p>
            <a:r>
              <a:rPr lang="de-DE" sz="1200" dirty="0">
                <a:latin typeface="Arial" panose="020B0604020202020204" pitchFamily="34" charset="0"/>
                <a:cs typeface="Arial" panose="020B0604020202020204" pitchFamily="34" charset="0"/>
              </a:rPr>
              <a:t>Führungskräfte, </a:t>
            </a:r>
            <a:r>
              <a:rPr lang="de-DE" sz="1200" dirty="0" err="1">
                <a:latin typeface="Arial" panose="020B0604020202020204" pitchFamily="34" charset="0"/>
                <a:cs typeface="Arial" panose="020B0604020202020204" pitchFamily="34" charset="0"/>
              </a:rPr>
              <a:t>Teamworker</a:t>
            </a:r>
            <a:r>
              <a:rPr lang="de-DE" sz="1200" dirty="0">
                <a:latin typeface="Arial" panose="020B0604020202020204" pitchFamily="34" charset="0"/>
                <a:cs typeface="Arial" panose="020B0604020202020204" pitchFamily="34" charset="0"/>
              </a:rPr>
              <a:t>, Nachwuchsführungskräfte mit dem Ziel,</a:t>
            </a:r>
          </a:p>
          <a:p>
            <a:r>
              <a:rPr lang="de-DE" sz="1200" dirty="0">
                <a:latin typeface="Arial" panose="020B0604020202020204" pitchFamily="34" charset="0"/>
                <a:cs typeface="Arial" panose="020B0604020202020204" pitchFamily="34" charset="0"/>
              </a:rPr>
              <a:t>effektiver zu kommunizieren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KOMMUNIKATION</a:t>
            </a:r>
          </a:p>
        </p:txBody>
      </p:sp>
    </p:spTree>
    <p:extLst>
      <p:ext uri="{BB962C8B-B14F-4D97-AF65-F5344CB8AC3E}">
        <p14:creationId xmlns:p14="http://schemas.microsoft.com/office/powerpoint/2010/main" val="3228660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6860" y="140364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a:t>
            </a:fld>
            <a:endParaRPr lang="de-DE"/>
          </a:p>
        </p:txBody>
      </p:sp>
      <p:sp>
        <p:nvSpPr>
          <p:cNvPr id="3" name="Titel 2"/>
          <p:cNvSpPr>
            <a:spLocks noGrp="1"/>
          </p:cNvSpPr>
          <p:nvPr>
            <p:ph type="title"/>
          </p:nvPr>
        </p:nvSpPr>
        <p:spPr/>
        <p:txBody>
          <a:bodyPr/>
          <a:lstStyle/>
          <a:p>
            <a:r>
              <a:rPr lang="de-DE" dirty="0"/>
              <a:t>E-Learnings auf Deutsch</a:t>
            </a:r>
          </a:p>
        </p:txBody>
      </p:sp>
      <p:sp>
        <p:nvSpPr>
          <p:cNvPr id="6" name="Rechteck 5"/>
          <p:cNvSpPr/>
          <p:nvPr/>
        </p:nvSpPr>
        <p:spPr>
          <a:xfrm>
            <a:off x="6860" y="5317202"/>
            <a:ext cx="6858000" cy="141503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4" name="Inhaltsplatzhalter 3"/>
          <p:cNvSpPr>
            <a:spLocks noGrp="1"/>
          </p:cNvSpPr>
          <p:nvPr>
            <p:ph idx="1"/>
          </p:nvPr>
        </p:nvSpPr>
        <p:spPr>
          <a:xfrm>
            <a:off x="116633" y="1547664"/>
            <a:ext cx="6624736" cy="6650961"/>
          </a:xfrm>
          <a:noFill/>
        </p:spPr>
        <p:txBody>
          <a:bodyPr>
            <a:normAutofit/>
          </a:bodyPr>
          <a:lstStyle/>
          <a:p>
            <a:pPr>
              <a:buSzPct val="120000"/>
            </a:pPr>
            <a:r>
              <a:rPr lang="de-DE" sz="1400" dirty="0">
                <a:solidFill>
                  <a:srgbClr val="004988"/>
                </a:solidFill>
              </a:rPr>
              <a:t>TRAIN THE TRAINER</a:t>
            </a:r>
            <a:br>
              <a:rPr lang="de-DE" sz="1400" dirty="0">
                <a:solidFill>
                  <a:srgbClr val="004988"/>
                </a:solidFill>
              </a:rPr>
            </a:br>
            <a:endParaRPr lang="de-DE" sz="1400" dirty="0">
              <a:solidFill>
                <a:srgbClr val="004988"/>
              </a:solidFill>
            </a:endParaRPr>
          </a:p>
          <a:p>
            <a:pPr marL="171450" indent="-171450">
              <a:buSzPct val="120000"/>
              <a:buFont typeface="Arial" panose="020B0604020202020204" pitchFamily="34" charset="0"/>
              <a:buChar char="•"/>
            </a:pPr>
            <a:r>
              <a:rPr lang="de-DE" dirty="0"/>
              <a:t>DIDAKTISCHE GRUNDLAGEN FÜR DIE WIRKSAME WEITERGABE VON WISSEN</a:t>
            </a:r>
          </a:p>
          <a:p>
            <a:pPr marL="171450" indent="-171450">
              <a:buSzPct val="120000"/>
              <a:buFont typeface="Arial" panose="020B0604020202020204" pitchFamily="34" charset="0"/>
              <a:buChar char="•"/>
            </a:pPr>
            <a:r>
              <a:rPr lang="de-DE" dirty="0"/>
              <a:t>TRAININGS VORBEREITEN UND KONZIPIEREN</a:t>
            </a:r>
          </a:p>
          <a:p>
            <a:pPr marL="171450" indent="-171450">
              <a:buSzPct val="120000"/>
              <a:buFont typeface="Arial" panose="020B0604020202020204" pitchFamily="34" charset="0"/>
              <a:buChar char="•"/>
            </a:pPr>
            <a:r>
              <a:rPr lang="de-DE" dirty="0"/>
              <a:t>METHODENEINSATZ IN PRÄSENZTRAININGS</a:t>
            </a:r>
          </a:p>
          <a:p>
            <a:pPr marL="171450" indent="-171450">
              <a:buSzPct val="120000"/>
              <a:buFont typeface="Arial" panose="020B0604020202020204" pitchFamily="34" charset="0"/>
              <a:buChar char="•"/>
            </a:pPr>
            <a:r>
              <a:rPr lang="de-DE" dirty="0"/>
              <a:t>GRUPPEN IN PRÄSENZVERANSTALTUNGEN STEUERN</a:t>
            </a:r>
          </a:p>
          <a:p>
            <a:pPr marL="171450" indent="-171450">
              <a:buSzPct val="120000"/>
              <a:buFont typeface="Arial" panose="020B0604020202020204" pitchFamily="34" charset="0"/>
              <a:buChar char="•"/>
            </a:pPr>
            <a:r>
              <a:rPr lang="de-DE" dirty="0"/>
              <a:t>METHODEN UND WERKZEUGE DER ONLINE WISSENSVERMITTLUNG</a:t>
            </a:r>
          </a:p>
          <a:p>
            <a:pPr>
              <a:buSzPct val="120000"/>
            </a:pPr>
            <a:endParaRPr lang="de-DE" dirty="0"/>
          </a:p>
          <a:p>
            <a:r>
              <a:rPr lang="de-DE" sz="1400" dirty="0">
                <a:solidFill>
                  <a:srgbClr val="004988"/>
                </a:solidFill>
              </a:rPr>
              <a:t>VERKAUF</a:t>
            </a:r>
          </a:p>
          <a:p>
            <a:endParaRPr lang="de-DE" sz="1400" b="1" dirty="0">
              <a:solidFill>
                <a:srgbClr val="002060"/>
              </a:solidFill>
            </a:endParaRPr>
          </a:p>
          <a:p>
            <a:pPr marL="171450" indent="-171450">
              <a:buSzPct val="120000"/>
              <a:buFont typeface="Arial" panose="020B0604020202020204" pitchFamily="34" charset="0"/>
              <a:buChar char="•"/>
            </a:pPr>
            <a:r>
              <a:rPr lang="de-DE" dirty="0"/>
              <a:t>ERSTKONTAKT HERSTELLEN</a:t>
            </a:r>
          </a:p>
          <a:p>
            <a:pPr marL="171450" indent="-171450">
              <a:buSzPct val="120000"/>
              <a:buFont typeface="Arial" panose="020B0604020202020204" pitchFamily="34" charset="0"/>
              <a:buChar char="•"/>
            </a:pPr>
            <a:r>
              <a:rPr lang="de-DE" dirty="0"/>
              <a:t>BEZIEHUNGEN AUFBAUEN IM VERKAUF</a:t>
            </a:r>
          </a:p>
          <a:p>
            <a:pPr marL="171450" indent="-171450">
              <a:buSzPct val="120000"/>
              <a:buFont typeface="Arial" panose="020B0604020202020204" pitchFamily="34" charset="0"/>
              <a:buChar char="•"/>
            </a:pPr>
            <a:r>
              <a:rPr lang="de-DE" dirty="0"/>
              <a:t>BEDARF ERMITTELN</a:t>
            </a:r>
          </a:p>
          <a:p>
            <a:pPr marL="171450" indent="-171450">
              <a:buSzPct val="120000"/>
              <a:buFont typeface="Arial" panose="020B0604020202020204" pitchFamily="34" charset="0"/>
              <a:buChar char="•"/>
            </a:pPr>
            <a:r>
              <a:rPr lang="de-DE" dirty="0"/>
              <a:t>NUTZEN ARGUMENTIEREN</a:t>
            </a:r>
          </a:p>
          <a:p>
            <a:pPr marL="171450" indent="-171450">
              <a:buSzPct val="120000"/>
              <a:buFont typeface="Arial" panose="020B0604020202020204" pitchFamily="34" charset="0"/>
              <a:buChar char="•"/>
            </a:pPr>
            <a:r>
              <a:rPr lang="de-DE" dirty="0"/>
              <a:t>EINWÄNDE ENTKRÄFTEN</a:t>
            </a:r>
          </a:p>
          <a:p>
            <a:pPr marL="171450" indent="-171450">
              <a:buSzPct val="120000"/>
              <a:buFont typeface="Arial" panose="020B0604020202020204" pitchFamily="34" charset="0"/>
              <a:buChar char="•"/>
            </a:pPr>
            <a:r>
              <a:rPr lang="de-DE" dirty="0"/>
              <a:t>ABSCHLÜSSE ERZIELEN</a:t>
            </a:r>
          </a:p>
          <a:p>
            <a:pPr marL="171450" indent="-171450">
              <a:buSzPct val="120000"/>
              <a:buFont typeface="Arial" panose="020B0604020202020204" pitchFamily="34" charset="0"/>
              <a:buChar char="•"/>
            </a:pPr>
            <a:endParaRPr lang="de-DE" dirty="0"/>
          </a:p>
          <a:p>
            <a:pPr>
              <a:buSzPct val="120000"/>
            </a:pPr>
            <a:r>
              <a:rPr lang="de-DE" sz="1400" dirty="0">
                <a:solidFill>
                  <a:srgbClr val="004988"/>
                </a:solidFill>
              </a:rPr>
              <a:t>GESUNDHEIT</a:t>
            </a:r>
          </a:p>
          <a:p>
            <a:pPr>
              <a:buSzPct val="120000"/>
            </a:pPr>
            <a:endParaRPr lang="de-DE" sz="1400" dirty="0">
              <a:solidFill>
                <a:srgbClr val="004988"/>
              </a:solidFill>
            </a:endParaRPr>
          </a:p>
          <a:p>
            <a:pPr marL="171450" indent="-171450">
              <a:buSzPct val="120000"/>
              <a:buFont typeface="Arial" panose="020B0604020202020204" pitchFamily="34" charset="0"/>
              <a:buChar char="•"/>
            </a:pPr>
            <a:r>
              <a:rPr lang="de-DE" cap="all" dirty="0"/>
              <a:t>Resilienz – Die innere Widerstandskraft stärken</a:t>
            </a:r>
          </a:p>
          <a:p>
            <a:pPr marL="171450" indent="-171450">
              <a:buSzPct val="120000"/>
              <a:buFont typeface="Arial" panose="020B0604020202020204" pitchFamily="34" charset="0"/>
              <a:buChar char="•"/>
            </a:pPr>
            <a:r>
              <a:rPr lang="de-DE" cap="all" dirty="0"/>
              <a:t>BURNOUT BESSER VERSTEHEN UND BEWÄLTIGEN</a:t>
            </a:r>
          </a:p>
          <a:p>
            <a:pPr marL="171450" indent="-171450">
              <a:buSzPct val="120000"/>
              <a:buFont typeface="Arial" panose="020B0604020202020204" pitchFamily="34" charset="0"/>
              <a:buChar char="•"/>
            </a:pPr>
            <a:r>
              <a:rPr lang="de-DE" cap="all" dirty="0"/>
              <a:t>STRESSMANAGEMENT- STRESS ERFOLGREICH UND GELASSEN MEISTERN</a:t>
            </a:r>
          </a:p>
        </p:txBody>
      </p:sp>
    </p:spTree>
    <p:extLst>
      <p:ext uri="{BB962C8B-B14F-4D97-AF65-F5344CB8AC3E}">
        <p14:creationId xmlns:p14="http://schemas.microsoft.com/office/powerpoint/2010/main" val="11003506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64400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40</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Kommunikation</a:t>
            </a:r>
            <a:br>
              <a:rPr lang="de-DE" dirty="0"/>
            </a:br>
            <a:r>
              <a:rPr lang="de-DE" dirty="0">
                <a:solidFill>
                  <a:schemeClr val="bg1">
                    <a:lumMod val="50000"/>
                  </a:schemeClr>
                </a:solidFill>
              </a:rPr>
              <a:t>Fragetechniken gezielt einsetzen</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Gespräche durch gezieltes Fragen so zu leiten, dass die nötigen Informationen fließen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unterschiedlichen Fragetechniken kennen und beherrschen 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Auch in diffusen Gesprächslagen durch gezieltes Fragen zu guten Ergebnissen kommen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Wirkung der unterschiedlichen Fragemöglichkeiten auf Andere kennen und für effektive Gespräche nutzen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aller Ebenen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KOMMUNIKATION</a:t>
            </a:r>
          </a:p>
        </p:txBody>
      </p:sp>
    </p:spTree>
    <p:extLst>
      <p:ext uri="{BB962C8B-B14F-4D97-AF65-F5344CB8AC3E}">
        <p14:creationId xmlns:p14="http://schemas.microsoft.com/office/powerpoint/2010/main" val="1580446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968702"/>
            <a:ext cx="6858000" cy="140349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41</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Kommunikation</a:t>
            </a:r>
            <a:br>
              <a:rPr lang="de-DE" dirty="0"/>
            </a:br>
            <a:r>
              <a:rPr lang="de-DE" dirty="0">
                <a:solidFill>
                  <a:schemeClr val="bg1">
                    <a:lumMod val="50000"/>
                  </a:schemeClr>
                </a:solidFill>
              </a:rPr>
              <a:t>Die 8 Kommunikationstypen kennen</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unterschiedlichen Kommunikationsstile kennen und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eigenen Kommunikationsstil einschätzen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den eigenen Kommunikationsstil zu variieren, um zu besseren Gesprächsergebnissen zu kommen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Auch Gespräche mit herausfordernden Gesprächspartnern souverän zum Ziel führen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psychologischen Hintergründe der jeweiligen Kommunikationsstile kennen und auf dieser Basis zielführende Gespräche führen können</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und Mitarbeiter, deren Ergebnis eng mit sehr guten kommunikativen Leistungen verknüpft ist</a:t>
            </a:r>
          </a:p>
          <a:p>
            <a:endParaRPr lang="de-DE" sz="2400" dirty="0">
              <a:solidFill>
                <a:srgbClr val="F07D0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KOMMUNIKATION</a:t>
            </a:r>
          </a:p>
        </p:txBody>
      </p:sp>
    </p:spTree>
    <p:extLst>
      <p:ext uri="{BB962C8B-B14F-4D97-AF65-F5344CB8AC3E}">
        <p14:creationId xmlns:p14="http://schemas.microsoft.com/office/powerpoint/2010/main" val="2869887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2332" y="4860032"/>
            <a:ext cx="6858000" cy="129614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9" name="Rechteck 8"/>
          <p:cNvSpPr/>
          <p:nvPr/>
        </p:nvSpPr>
        <p:spPr>
          <a:xfrm>
            <a:off x="-2332" y="176368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42</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Online- Verhandlungen führen</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Unterschied zwischen Online-Verhandlungen und Präsenz-Verhandlungen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Sich optimal auf eine Online-Verhandlung vorbereiten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Online Beziehungen zum Verhandlungspartner aufbauen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Wissen, was während einer Online-Verhandlung zu beachten ist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Schwierige Situationen in Online-Verhandlungen meistern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Online-Verhandlungen effektiv kommunizieren und präsentieren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Verhandlungen mit Kunden, Partnern und Lieferanten führen, erfahrene Mitarbeiter*innen und Verhandlungsprofis</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professionelle Moderation, Videosequenzen,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praxisnahen Spielszenen, Lernfragen, Transferaufgaben, Checklisten und Ablaufpläne, Kernbotschaften, Abschlusstest</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60 Minuten, zzgl. Transferaufgaben</a:t>
            </a:r>
            <a:endParaRPr lang="de-DE" sz="100" dirty="0">
              <a:latin typeface="Arial" panose="020B0604020202020204" pitchFamily="34" charset="0"/>
              <a:cs typeface="Arial" panose="020B0604020202020204" pitchFamily="34" charset="0"/>
            </a:endParaRPr>
          </a:p>
        </p:txBody>
      </p:sp>
      <p:sp>
        <p:nvSpPr>
          <p:cNvPr id="8" name="Rechteck 7"/>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6712737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499992"/>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65618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43</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Feedback geben unter Kollegen/-innen</a:t>
            </a:r>
          </a:p>
        </p:txBody>
      </p:sp>
      <p:sp>
        <p:nvSpPr>
          <p:cNvPr id="7" name="Rechteck 6"/>
          <p:cNvSpPr/>
          <p:nvPr/>
        </p:nvSpPr>
        <p:spPr>
          <a:xfrm>
            <a:off x="116632" y="1475655"/>
            <a:ext cx="6741368" cy="520142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Konstruktives Feedback geben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Lernen, Feedback von Kollegen anzunehmen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Feedback-Regeln für den Geber und Nehmer kennenlernen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Peer-Feedback kennen und anwenden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Persönliches Feedback erfragen und umsetzen können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aller Hierarchieebenen, die in Teams arbeiten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mit </a:t>
            </a:r>
            <a:r>
              <a:rPr lang="de-DE" sz="1200" dirty="0" err="1">
                <a:latin typeface="Arial" panose="020B0604020202020204" pitchFamily="34" charset="0"/>
                <a:cs typeface="Arial" panose="020B0604020202020204" pitchFamily="34" charset="0"/>
              </a:rPr>
              <a:t>Videolectures</a:t>
            </a:r>
            <a:r>
              <a:rPr lang="de-DE" sz="1200" dirty="0">
                <a:latin typeface="Arial" panose="020B0604020202020204" pitchFamily="34" charset="0"/>
                <a:cs typeface="Arial" panose="020B0604020202020204" pitchFamily="34" charset="0"/>
              </a:rPr>
              <a:t>, Dramatisierung durch Spielfilmszenen, </a:t>
            </a:r>
            <a:r>
              <a:rPr lang="de-DE" sz="1200" dirty="0" err="1">
                <a:latin typeface="Arial" panose="020B0604020202020204" pitchFamily="34" charset="0"/>
                <a:cs typeface="Arial" panose="020B0604020202020204" pitchFamily="34" charset="0"/>
              </a:rPr>
              <a:t>Erklärfilmen</a:t>
            </a:r>
            <a:r>
              <a:rPr lang="de-DE" sz="1200" dirty="0">
                <a:latin typeface="Arial" panose="020B0604020202020204" pitchFamily="34" charset="0"/>
                <a:cs typeface="Arial" panose="020B0604020202020204" pitchFamily="34" charset="0"/>
              </a:rPr>
              <a:t>, Übungsaufgaben, Transferaufgaben und Abschlusstest</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50 Minuten, ohne Transferaufgaben, aufgeteilt in einzelne Kapitel, die auch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genutzt werden können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1970420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499992"/>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44</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Meetings moderieren</a:t>
            </a:r>
          </a:p>
        </p:txBody>
      </p:sp>
      <p:sp>
        <p:nvSpPr>
          <p:cNvPr id="7" name="Rechteck 6"/>
          <p:cNvSpPr/>
          <p:nvPr/>
        </p:nvSpPr>
        <p:spPr>
          <a:xfrm>
            <a:off x="116632" y="1475655"/>
            <a:ext cx="6741368" cy="5109091"/>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Relevanz guter Meetings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Moderationskompetenz entwickeln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Meeting-Formate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Meetings optimal vorbereiten, durchführen und nachbereiten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und Mitglieder agil arbeitender Teams, Mitarbeiter in zum Teil selbstorganisierten Projekten, Assistentinnen und Assistenten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mit </a:t>
            </a:r>
            <a:r>
              <a:rPr lang="de-DE" sz="1200" dirty="0" err="1">
                <a:latin typeface="Arial" panose="020B0604020202020204" pitchFamily="34" charset="0"/>
                <a:cs typeface="Arial" panose="020B0604020202020204" pitchFamily="34" charset="0"/>
              </a:rPr>
              <a:t>Videolectures</a:t>
            </a:r>
            <a:r>
              <a:rPr lang="de-DE" sz="1200" dirty="0">
                <a:latin typeface="Arial" panose="020B0604020202020204" pitchFamily="34" charset="0"/>
                <a:cs typeface="Arial" panose="020B0604020202020204" pitchFamily="34" charset="0"/>
              </a:rPr>
              <a:t>, Moderation, </a:t>
            </a:r>
            <a:r>
              <a:rPr lang="de-DE" sz="1200" dirty="0" err="1">
                <a:latin typeface="Arial" panose="020B0604020202020204" pitchFamily="34" charset="0"/>
                <a:cs typeface="Arial" panose="020B0604020202020204" pitchFamily="34" charset="0"/>
              </a:rPr>
              <a:t>Erklärfilmen</a:t>
            </a:r>
            <a:r>
              <a:rPr lang="de-DE" sz="1200" dirty="0">
                <a:latin typeface="Arial" panose="020B0604020202020204" pitchFamily="34" charset="0"/>
                <a:cs typeface="Arial" panose="020B0604020202020204" pitchFamily="34" charset="0"/>
              </a:rPr>
              <a:t>, Spielszenen, Wissensfragen und Transferaufgaben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30 Minuten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1607688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644008"/>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45</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Online-Meetings moderieren</a:t>
            </a:r>
          </a:p>
        </p:txBody>
      </p:sp>
      <p:sp>
        <p:nvSpPr>
          <p:cNvPr id="7" name="Rechteck 6"/>
          <p:cNvSpPr/>
          <p:nvPr/>
        </p:nvSpPr>
        <p:spPr>
          <a:xfrm>
            <a:off x="116632" y="1475655"/>
            <a:ext cx="6741368" cy="535531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Vor- und Nachteile von Online-Meetings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besonderen Herausforderungen von Online-Meetings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Online-Meetings optimal vorbereiten, ideal strukturieren und aktiv managen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Regeln verbaler Kommunikation in Online-Meetings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zur Visualisierung und interaktiven Gestaltung einsetzen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Mitglieder ortsübergreifender und/oder virtueller Teams, Mitarbeiter, die mit Online-Meetings in Berührung kommen und/oder diese selbst moderieren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mit Schauspielszenen, Moderation, </a:t>
            </a:r>
            <a:r>
              <a:rPr lang="de-DE" sz="1200" dirty="0" err="1">
                <a:latin typeface="Arial" panose="020B0604020202020204" pitchFamily="34" charset="0"/>
                <a:cs typeface="Arial" panose="020B0604020202020204" pitchFamily="34" charset="0"/>
              </a:rPr>
              <a:t>Videolectures</a:t>
            </a:r>
            <a:r>
              <a:rPr lang="de-DE" sz="1200" dirty="0">
                <a:latin typeface="Arial" panose="020B0604020202020204" pitchFamily="34" charset="0"/>
                <a:cs typeface="Arial" panose="020B0604020202020204" pitchFamily="34" charset="0"/>
              </a:rPr>
              <a:t>, Übungen, Vertiefungen und Transferaufgaben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30 Minuten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14297166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5148064"/>
            <a:ext cx="6858000" cy="12241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46</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Zeitmanagement</a:t>
            </a:r>
          </a:p>
        </p:txBody>
      </p:sp>
      <p:sp>
        <p:nvSpPr>
          <p:cNvPr id="7" name="Rechteck 6"/>
          <p:cNvSpPr/>
          <p:nvPr/>
        </p:nvSpPr>
        <p:spPr>
          <a:xfrm>
            <a:off x="116632" y="1475655"/>
            <a:ext cx="6741368" cy="612475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Wissen, wofür man Zeit braucht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anwenden können, um effektiver zu arbeiten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a:t>
            </a:r>
            <a:r>
              <a:rPr lang="de-DE" sz="1200" dirty="0" err="1">
                <a:latin typeface="Arial" panose="020B0604020202020204" pitchFamily="34" charset="0"/>
                <a:cs typeface="Arial" panose="020B0604020202020204" pitchFamily="34" charset="0"/>
              </a:rPr>
              <a:t>Pomodoro</a:t>
            </a:r>
            <a:r>
              <a:rPr lang="de-DE" sz="1200" dirty="0">
                <a:latin typeface="Arial" panose="020B0604020202020204" pitchFamily="34" charset="0"/>
                <a:cs typeface="Arial" panose="020B0604020202020204" pitchFamily="34" charset="0"/>
              </a:rPr>
              <a:t>-Methode anwenden können</a:t>
            </a:r>
          </a:p>
          <a:p>
            <a:pPr marL="285750" indent="-285750">
              <a:buFont typeface="Arial" panose="020B0604020202020204" pitchFamily="34" charset="0"/>
              <a:buChar char="•"/>
            </a:pPr>
            <a:r>
              <a:rPr lang="de-DE" sz="1200" dirty="0" err="1">
                <a:latin typeface="Arial" panose="020B0604020202020204" pitchFamily="34" charset="0"/>
                <a:cs typeface="Arial" panose="020B0604020202020204" pitchFamily="34" charset="0"/>
              </a:rPr>
              <a:t>Batching</a:t>
            </a:r>
            <a:r>
              <a:rPr lang="de-DE" sz="1200" dirty="0">
                <a:latin typeface="Arial" panose="020B0604020202020204" pitchFamily="34" charset="0"/>
                <a:cs typeface="Arial" panose="020B0604020202020204" pitchFamily="34" charset="0"/>
              </a:rPr>
              <a:t>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 Time-</a:t>
            </a:r>
            <a:r>
              <a:rPr lang="de-DE" sz="1200" dirty="0" err="1">
                <a:latin typeface="Arial" panose="020B0604020202020204" pitchFamily="34" charset="0"/>
                <a:cs typeface="Arial" panose="020B0604020202020204" pitchFamily="34" charset="0"/>
              </a:rPr>
              <a:t>Boxing</a:t>
            </a:r>
            <a:r>
              <a:rPr lang="de-DE" sz="1200" dirty="0">
                <a:latin typeface="Arial" panose="020B0604020202020204" pitchFamily="34" charset="0"/>
                <a:cs typeface="Arial" panose="020B0604020202020204" pitchFamily="34" charset="0"/>
              </a:rPr>
              <a:t> arbeiten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Zwischen wichtigen und unwichtigen Dingen unterscheiden können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und Teams, die selbstorganisiert arbeiten und/oder Schwierigkeiten im Zeitmanagement haben, Führungskräfte, die</a:t>
            </a:r>
          </a:p>
          <a:p>
            <a:r>
              <a:rPr lang="de-DE" sz="1200" dirty="0">
                <a:latin typeface="Arial" panose="020B0604020202020204" pitchFamily="34" charset="0"/>
                <a:cs typeface="Arial" panose="020B0604020202020204" pitchFamily="34" charset="0"/>
              </a:rPr>
              <a:t>neue Methoden des Zeitmanagements brauchen, Nachwuchskräfte, die neu in Führungsrollen sind</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mit Schulungsvideos, </a:t>
            </a:r>
            <a:r>
              <a:rPr lang="de-DE" sz="1200" dirty="0" err="1">
                <a:latin typeface="Arial" panose="020B0604020202020204" pitchFamily="34" charset="0"/>
                <a:cs typeface="Arial" panose="020B0604020202020204" pitchFamily="34" charset="0"/>
              </a:rPr>
              <a:t>Erklärfilmen</a:t>
            </a:r>
            <a:r>
              <a:rPr lang="de-DE" sz="1200" dirty="0">
                <a:latin typeface="Arial" panose="020B0604020202020204" pitchFamily="34" charset="0"/>
                <a:cs typeface="Arial" panose="020B0604020202020204" pitchFamily="34" charset="0"/>
              </a:rPr>
              <a:t>, Übersichten, Checklisten, Vorlagen, Lernfragen, Transferaufgaben und Lerntest</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50 Minuten, ohne Transferaufgaben, die in einzelne Kapitel gegliedert sind und auch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genutzt werden können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40583068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500404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47</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Konfliktarten kennen und erkennen</a:t>
            </a:r>
          </a:p>
        </p:txBody>
      </p:sp>
      <p:sp>
        <p:nvSpPr>
          <p:cNvPr id="7" name="Rechteck 6"/>
          <p:cNvSpPr/>
          <p:nvPr/>
        </p:nvSpPr>
        <p:spPr>
          <a:xfrm>
            <a:off x="116632" y="1475655"/>
            <a:ext cx="6741368" cy="5970865"/>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verschiedenen Ebenen eines Konflikts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Zielkonflikte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Beurteilungskonflikte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Verteilungskonflikte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Persönliche Konflikte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Rollenkonflikte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Angemessen auf die unterschiedlichen Konfliktarten reagieren können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in Teams zusammenarbeiten, Angehende Führungskräfte, Führungskräfte, erfahrene Führungskräfte, die ihr Wissen im Bereich der Konfliktlösung auffrischen wollen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7F7F7F"/>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Sieben Kapitel, einzeln bearbeitbar. Bearbeitung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4164370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64400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48</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Die 6 Strategien der Konfliktlösung</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sechs wesentlichen Strategien der Konfliktlösung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eigene Strategie der Konfliktlösung erkennen und erweitern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Konfliktlösungsstrategien von Mitarbeitern und Kollegen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„Konsens“ als beste Strategie der Konfliktlösung herbeiführen können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in Teams zusammenarbeiten, angehende Führungskräfte, Kandidaten der Führungskräfteentwicklung, erfahrene Führungskräfte, die ihr Wissen im Bereich der Konfliktlösung auffrischen wollen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Sieben Kapitel, einzeln bearbeitbar. Bearbeitung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22833631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984" y="4860032"/>
            <a:ext cx="6858000" cy="201622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49</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Das Konfliktgespräch führen</a:t>
            </a:r>
          </a:p>
        </p:txBody>
      </p:sp>
      <p:sp>
        <p:nvSpPr>
          <p:cNvPr id="7" name="Rechteck 6"/>
          <p:cNvSpPr/>
          <p:nvPr/>
        </p:nvSpPr>
        <p:spPr>
          <a:xfrm>
            <a:off x="116632" y="1475655"/>
            <a:ext cx="6741368" cy="6494085"/>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772283"/>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Einschätzen können, wann ein Konfliktgespräch zielführend ist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Sich in der Konfliktlösung wertschätzend verhalten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Konfliktgespräche vorbereiten, durchführen und nachbereiten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Gespräche kooperativ führen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Konflikte zu erkennen und auf der Sachebene zu lösen</a:t>
            </a:r>
          </a:p>
          <a:p>
            <a:pPr lvl="0"/>
            <a:endParaRPr lang="de-DE" sz="2400" dirty="0">
              <a:solidFill>
                <a:srgbClr val="772283"/>
              </a:solidFill>
              <a:latin typeface="Arial" panose="020B0604020202020204" pitchFamily="34" charset="0"/>
              <a:cs typeface="Arial" panose="020B0604020202020204" pitchFamily="34" charset="0"/>
            </a:endParaRPr>
          </a:p>
          <a:p>
            <a:pPr lvl="0"/>
            <a:r>
              <a:rPr lang="de-DE" sz="1400" dirty="0">
                <a:solidFill>
                  <a:srgbClr val="004988"/>
                </a:solidFill>
                <a:latin typeface="Arial" panose="020B0604020202020204" pitchFamily="34" charset="0"/>
                <a:cs typeface="Arial" panose="020B0604020202020204" pitchFamily="34" charset="0"/>
              </a:rPr>
              <a:t>Zielgruppe</a:t>
            </a:r>
          </a:p>
          <a:p>
            <a:pPr lvl="0"/>
            <a:endParaRPr lang="de-DE" sz="1400" dirty="0">
              <a:solidFill>
                <a:srgbClr val="772283"/>
              </a:solidFill>
              <a:latin typeface="Arial" panose="020B0604020202020204" pitchFamily="34" charset="0"/>
              <a:cs typeface="Arial" panose="020B0604020202020204" pitchFamily="34" charset="0"/>
            </a:endParaRPr>
          </a:p>
          <a:p>
            <a:pPr lvl="0"/>
            <a:r>
              <a:rPr lang="de-DE" sz="1200" dirty="0">
                <a:latin typeface="Arial" panose="020B0604020202020204" pitchFamily="34" charset="0"/>
                <a:cs typeface="Arial" panose="020B0604020202020204" pitchFamily="34" charset="0"/>
              </a:rPr>
              <a:t>Mitarbeiter, die häufig in Teams arbeiten, Nachwuchsführungskräfte,</a:t>
            </a:r>
          </a:p>
          <a:p>
            <a:pPr lvl="0"/>
            <a:r>
              <a:rPr lang="de-DE" sz="1200" dirty="0">
                <a:latin typeface="Arial" panose="020B0604020202020204" pitchFamily="34" charset="0"/>
                <a:cs typeface="Arial" panose="020B0604020202020204" pitchFamily="34" charset="0"/>
              </a:rPr>
              <a:t>Mitarbeiter mit akutem Bedarf, „alle“ Mitarbeiter, wenn es um die Etablierung wertschätzender Kommunikation geht.</a:t>
            </a:r>
          </a:p>
          <a:p>
            <a:pPr lvl="0"/>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772283"/>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Das Online Training „Das Konfliktgespräch führen“ baut auf dem Konzept der „gewaltfreien Kommunikation“ nach Marshall B. Rosenberg auf. Es versetzt die Teilnehmer in die Lage, Konflikte eigenständig zu lösen. Als Methode der Konfliktlösung lernen sie das Konfliktgespräch kennen. Im Onlinetraining zeigt die Moderatorin anhand realistischer</a:t>
            </a:r>
          </a:p>
          <a:p>
            <a:r>
              <a:rPr lang="de-DE" sz="1200" dirty="0">
                <a:latin typeface="Arial" panose="020B0604020202020204" pitchFamily="34" charset="0"/>
                <a:cs typeface="Arial" panose="020B0604020202020204" pitchFamily="34" charset="0"/>
              </a:rPr>
              <a:t>Spielszenen, wie ein Konflikt angesprochen wird und im darauffolgenden Konfliktgespräch gelöst werden kann. Übungen und Transferaufgaben begleiten die Teilnehmer bei der Umsetzung des Wissens in die Praxis.</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772283"/>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5 Kapitel, einzeln bearbeitbar. Bearbeitung ca. 45 Minuten zuzüglich</a:t>
            </a:r>
          </a:p>
          <a:p>
            <a:r>
              <a:rPr lang="de-DE" sz="1200" dirty="0">
                <a:latin typeface="Arial" panose="020B0604020202020204" pitchFamily="34" charset="0"/>
                <a:cs typeface="Arial" panose="020B0604020202020204" pitchFamily="34" charset="0"/>
              </a:rPr>
              <a:t>Transferaufgaben.</a:t>
            </a: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258346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64400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0" y="1907704"/>
            <a:ext cx="6858000" cy="158417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a:t>
            </a:fld>
            <a:endParaRPr lang="de-DE"/>
          </a:p>
        </p:txBody>
      </p:sp>
      <p:sp>
        <p:nvSpPr>
          <p:cNvPr id="5" name="Titel 4"/>
          <p:cNvSpPr>
            <a:spLocks noGrp="1"/>
          </p:cNvSpPr>
          <p:nvPr>
            <p:ph type="title"/>
          </p:nvPr>
        </p:nvSpPr>
        <p:spPr>
          <a:xfrm>
            <a:off x="260648" y="539552"/>
            <a:ext cx="6275040" cy="936104"/>
          </a:xfrm>
        </p:spPr>
        <p:txBody>
          <a:bodyPr/>
          <a:lstStyle/>
          <a:p>
            <a:r>
              <a:rPr lang="de-DE" sz="2400" b="1" dirty="0">
                <a:solidFill>
                  <a:schemeClr val="tx1"/>
                </a:solidFill>
              </a:rPr>
              <a:t>Führung</a:t>
            </a:r>
            <a:br>
              <a:rPr lang="de-DE" dirty="0"/>
            </a:br>
            <a:r>
              <a:rPr lang="de-DE" dirty="0">
                <a:solidFill>
                  <a:schemeClr val="bg1">
                    <a:lumMod val="50000"/>
                  </a:schemeClr>
                </a:solidFill>
              </a:rPr>
              <a:t>Agile Führung</a:t>
            </a:r>
          </a:p>
        </p:txBody>
      </p:sp>
      <p:sp>
        <p:nvSpPr>
          <p:cNvPr id="7" name="Rechteck 6"/>
          <p:cNvSpPr/>
          <p:nvPr/>
        </p:nvSpPr>
        <p:spPr>
          <a:xfrm>
            <a:off x="116632" y="1475655"/>
            <a:ext cx="6480720" cy="5601533"/>
          </a:xfrm>
          <a:prstGeom prst="rect">
            <a:avLst/>
          </a:prstGeom>
          <a:ln>
            <a:noFill/>
          </a:ln>
        </p:spPr>
        <p:txBody>
          <a:bodyPr wrap="square">
            <a:spAutoFit/>
          </a:bodyPr>
          <a:lstStyle/>
          <a:p>
            <a:pPr algn="r"/>
            <a:endParaRPr lang="de-DE" sz="1400" dirty="0">
              <a:solidFill>
                <a:srgbClr val="004988"/>
              </a:solidFill>
              <a:latin typeface="Arial" panose="020B0604020202020204" pitchFamily="34" charset="0"/>
              <a:cs typeface="Arial" panose="020B0604020202020204" pitchFamily="34" charset="0"/>
            </a:endParaRPr>
          </a:p>
          <a:p>
            <a:pPr algn="r"/>
            <a:endParaRPr lang="de-DE" sz="1400" dirty="0">
              <a:solidFill>
                <a:srgbClr val="004988"/>
              </a:solidFill>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b="1"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Um die Bedeutung des </a:t>
            </a:r>
            <a:r>
              <a:rPr lang="de-DE" sz="1200" dirty="0" err="1">
                <a:latin typeface="Arial" panose="020B0604020202020204" pitchFamily="34" charset="0"/>
                <a:cs typeface="Arial" panose="020B0604020202020204" pitchFamily="34" charset="0"/>
              </a:rPr>
              <a:t>Mindsets</a:t>
            </a:r>
            <a:r>
              <a:rPr lang="de-DE" sz="1200" dirty="0">
                <a:latin typeface="Arial" panose="020B0604020202020204" pitchFamily="34" charset="0"/>
                <a:cs typeface="Arial" panose="020B0604020202020204" pitchFamily="34" charset="0"/>
              </a:rPr>
              <a:t> für agiles Arbeiten wissen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Zwischen </a:t>
            </a:r>
            <a:r>
              <a:rPr lang="de-DE" sz="1200" dirty="0" err="1">
                <a:latin typeface="Arial" panose="020B0604020202020204" pitchFamily="34" charset="0"/>
                <a:cs typeface="Arial" panose="020B0604020202020204" pitchFamily="34" charset="0"/>
              </a:rPr>
              <a:t>Mindset</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Skillset</a:t>
            </a:r>
            <a:r>
              <a:rPr lang="de-DE" sz="1200" dirty="0">
                <a:latin typeface="Arial" panose="020B0604020202020204" pitchFamily="34" charset="0"/>
                <a:cs typeface="Arial" panose="020B0604020202020204" pitchFamily="34" charset="0"/>
              </a:rPr>
              <a:t> und </a:t>
            </a:r>
            <a:r>
              <a:rPr lang="de-DE" sz="1200" dirty="0" err="1">
                <a:latin typeface="Arial" panose="020B0604020202020204" pitchFamily="34" charset="0"/>
                <a:cs typeface="Arial" panose="020B0604020202020204" pitchFamily="34" charset="0"/>
              </a:rPr>
              <a:t>Toolset</a:t>
            </a:r>
            <a:r>
              <a:rPr lang="de-DE" sz="1200" dirty="0">
                <a:latin typeface="Arial" panose="020B0604020202020204" pitchFamily="34" charset="0"/>
                <a:cs typeface="Arial" panose="020B0604020202020204" pitchFamily="34" charset="0"/>
              </a:rPr>
              <a:t> unterscheiden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wichtigsten Skills für agiles Arbeiten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wichtigsten Tools für agiles Arbeiten einsetzen</a:t>
            </a:r>
          </a:p>
          <a:p>
            <a:br>
              <a:rPr lang="de-DE" sz="2400" dirty="0">
                <a:solidFill>
                  <a:srgbClr val="006EBA"/>
                </a:solidFill>
                <a:latin typeface="Arial" panose="020B0604020202020204" pitchFamily="34" charset="0"/>
                <a:cs typeface="Arial" panose="020B0604020202020204" pitchFamily="34" charset="0"/>
              </a:rPr>
            </a:br>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2060"/>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Erfahrene Führungskräfte, Führungskräfte, die ihre Methoden überprüfen wollen, Nachwuchsführungskräfte</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2060"/>
              </a:solidFill>
              <a:latin typeface="Arial" panose="020B0604020202020204" pitchFamily="34" charset="0"/>
              <a:cs typeface="Arial" panose="020B0604020202020204" pitchFamily="34" charset="0"/>
            </a:endParaRPr>
          </a:p>
          <a:p>
            <a:r>
              <a:rPr lang="en-US" sz="1200" dirty="0" err="1">
                <a:latin typeface="Arial" panose="020B0604020202020204" pitchFamily="34" charset="0"/>
                <a:cs typeface="Arial" panose="020B0604020202020204" pitchFamily="34" charset="0"/>
              </a:rPr>
              <a:t>Multimediales</a:t>
            </a:r>
            <a:r>
              <a:rPr lang="en-US" sz="1200" dirty="0">
                <a:latin typeface="Arial" panose="020B0604020202020204" pitchFamily="34" charset="0"/>
                <a:cs typeface="Arial" panose="020B0604020202020204" pitchFamily="34" charset="0"/>
              </a:rPr>
              <a:t> E-Learning </a:t>
            </a:r>
            <a:r>
              <a:rPr lang="en-US" sz="1200" dirty="0" err="1">
                <a:latin typeface="Arial" panose="020B0604020202020204" pitchFamily="34" charset="0"/>
                <a:cs typeface="Arial" panose="020B0604020202020204" pitchFamily="34" charset="0"/>
              </a:rPr>
              <a:t>mit</a:t>
            </a:r>
            <a:r>
              <a:rPr lang="en-US" sz="1200" dirty="0">
                <a:latin typeface="Arial" panose="020B0604020202020204" pitchFamily="34" charset="0"/>
                <a:cs typeface="Arial" panose="020B0604020202020204" pitchFamily="34" charset="0"/>
              </a:rPr>
              <a:t> Video Lectures, </a:t>
            </a:r>
            <a:r>
              <a:rPr lang="de-DE" sz="1200" dirty="0">
                <a:latin typeface="Arial" panose="020B0604020202020204" pitchFamily="34" charset="0"/>
                <a:cs typeface="Arial" panose="020B0604020202020204" pitchFamily="34" charset="0"/>
              </a:rPr>
              <a:t>Moderation, </a:t>
            </a:r>
            <a:r>
              <a:rPr lang="de-DE" sz="1200" dirty="0" err="1">
                <a:latin typeface="Arial" panose="020B0604020202020204" pitchFamily="34" charset="0"/>
                <a:cs typeface="Arial" panose="020B0604020202020204" pitchFamily="34" charset="0"/>
              </a:rPr>
              <a:t>Erklärfilmen</a:t>
            </a:r>
            <a:r>
              <a:rPr lang="de-DE" sz="1200" dirty="0">
                <a:latin typeface="Arial" panose="020B0604020202020204" pitchFamily="34" charset="0"/>
                <a:cs typeface="Arial" panose="020B0604020202020204" pitchFamily="34" charset="0"/>
              </a:rPr>
              <a:t>, Lernfragen und Transferaufgaben, Kernbotschaften,</a:t>
            </a:r>
          </a:p>
          <a:p>
            <a:r>
              <a:rPr lang="de-DE" sz="1200" dirty="0">
                <a:latin typeface="Arial" panose="020B0604020202020204" pitchFamily="34" charset="0"/>
                <a:cs typeface="Arial" panose="020B0604020202020204" pitchFamily="34" charset="0"/>
              </a:rPr>
              <a:t>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2060"/>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52 Minuten zzgl.</a:t>
            </a:r>
          </a:p>
          <a:p>
            <a:r>
              <a:rPr lang="de-DE" sz="1200" dirty="0">
                <a:latin typeface="Arial" panose="020B0604020202020204" pitchFamily="34" charset="0"/>
                <a:cs typeface="Arial" panose="020B0604020202020204" pitchFamily="34" charset="0"/>
              </a:rPr>
              <a:t>Transferaufgaben</a:t>
            </a: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2361428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2332" y="4860032"/>
            <a:ext cx="6858000" cy="201622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9" name="Rechteck 8"/>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50</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Konfliktlösungen unter Kollegen/-innen nach</a:t>
            </a:r>
            <a:br>
              <a:rPr lang="de-DE" dirty="0">
                <a:solidFill>
                  <a:schemeClr val="bg1">
                    <a:lumMod val="50000"/>
                  </a:schemeClr>
                </a:solidFill>
              </a:rPr>
            </a:br>
            <a:r>
              <a:rPr lang="de-DE" dirty="0">
                <a:solidFill>
                  <a:schemeClr val="bg1">
                    <a:lumMod val="50000"/>
                  </a:schemeClr>
                </a:solidFill>
              </a:rPr>
              <a:t>dem Harvard Konzept</a:t>
            </a:r>
          </a:p>
        </p:txBody>
      </p:sp>
      <p:sp>
        <p:nvSpPr>
          <p:cNvPr id="7" name="Rechteck 6"/>
          <p:cNvSpPr/>
          <p:nvPr/>
        </p:nvSpPr>
        <p:spPr>
          <a:xfrm>
            <a:off x="116632" y="1475655"/>
            <a:ext cx="6741368" cy="6494085"/>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Grundsätze sachgerechten Handelns im beruflichen Kontext anwenden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Unterscheiden können zwischen Interessen und Positionen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Konflikte und Probleme kreativ zu lösen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Meinungsverschiedenheiten konstruktiv und wertschätzend lösen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Interessen transparent kommunizieren und objektiv verhandeln.</a:t>
            </a:r>
          </a:p>
          <a:p>
            <a:endParaRPr lang="de-DE" sz="2400" dirty="0">
              <a:latin typeface="Arial" panose="020B0604020202020204" pitchFamily="34" charset="0"/>
              <a:cs typeface="Arial" panose="020B0604020202020204" pitchFamily="34" charset="0"/>
            </a:endParaRPr>
          </a:p>
          <a:p>
            <a:pPr lvl="0"/>
            <a:r>
              <a:rPr lang="de-DE" sz="1400" dirty="0">
                <a:solidFill>
                  <a:srgbClr val="004988"/>
                </a:solidFill>
                <a:latin typeface="Arial" panose="020B0604020202020204" pitchFamily="34" charset="0"/>
                <a:cs typeface="Arial" panose="020B0604020202020204" pitchFamily="34" charset="0"/>
              </a:rPr>
              <a:t>Zielgruppe</a:t>
            </a:r>
          </a:p>
          <a:p>
            <a:pPr lvl="0"/>
            <a:endParaRPr lang="de-DE" sz="1400" dirty="0">
              <a:solidFill>
                <a:srgbClr val="004988"/>
              </a:solidFill>
              <a:latin typeface="Arial" panose="020B0604020202020204" pitchFamily="34" charset="0"/>
              <a:cs typeface="Arial" panose="020B0604020202020204" pitchFamily="34" charset="0"/>
            </a:endParaRPr>
          </a:p>
          <a:p>
            <a:pPr lvl="0"/>
            <a:r>
              <a:rPr lang="de-DE" sz="1200" dirty="0">
                <a:latin typeface="Arial" panose="020B0604020202020204" pitchFamily="34" charset="0"/>
                <a:cs typeface="Arial" panose="020B0604020202020204" pitchFamily="34" charset="0"/>
              </a:rPr>
              <a:t>Mitarbeiter, die häufig in Teams arbeiten, Nachwuchsführungskräfte,</a:t>
            </a:r>
          </a:p>
          <a:p>
            <a:pPr lvl="0"/>
            <a:r>
              <a:rPr lang="de-DE" sz="1200" dirty="0">
                <a:latin typeface="Arial" panose="020B0604020202020204" pitchFamily="34" charset="0"/>
                <a:cs typeface="Arial" panose="020B0604020202020204" pitchFamily="34" charset="0"/>
              </a:rPr>
              <a:t>Mitarbeiter mit akutem Bedarf, „alle“ Mitarbeiter, wenn es um die Etablierung wertschätzender Kommunikation geht.</a:t>
            </a:r>
          </a:p>
          <a:p>
            <a:pPr lvl="0"/>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Das multimediale E-Learning zeigt den Teilnehmern, wie Konflikte unter Mitarbeitern gelöst werden können. Als theoretische Grundlage dient das von Fisher und </a:t>
            </a:r>
            <a:r>
              <a:rPr lang="de-DE" sz="1200" dirty="0" err="1">
                <a:latin typeface="Arial" panose="020B0604020202020204" pitchFamily="34" charset="0"/>
                <a:cs typeface="Arial" panose="020B0604020202020204" pitchFamily="34" charset="0"/>
              </a:rPr>
              <a:t>Ury</a:t>
            </a:r>
            <a:r>
              <a:rPr lang="de-DE" sz="1200" dirty="0">
                <a:latin typeface="Arial" panose="020B0604020202020204" pitchFamily="34" charset="0"/>
                <a:cs typeface="Arial" panose="020B0604020202020204" pitchFamily="34" charset="0"/>
              </a:rPr>
              <a:t> entwickelte „Harvard-Konzept“. Anhand von Spielszenen lernen die Teilnehmer, Konflikte von außen zu betrachten und zu analysieren. Die Moderatorin stellt Methoden vor, die Mitarbeiter in die Lage versetzen, Konflikte produktiv auszutragen. Übungen, Tests und Transferaufgaben unterstützen die Teilnehmer dabei, mit dem  Harvard Konzept Schritt für Schritt handlungskompetent in Sachen</a:t>
            </a:r>
          </a:p>
          <a:p>
            <a:r>
              <a:rPr lang="de-DE" sz="1200" dirty="0">
                <a:latin typeface="Arial" panose="020B0604020202020204" pitchFamily="34" charset="0"/>
                <a:cs typeface="Arial" panose="020B0604020202020204" pitchFamily="34" charset="0"/>
              </a:rPr>
              <a:t>Konfliktlösung zu werden.</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6 Kapitel, einzeln bearbeitbar. Bearbeitung ca. 45 Minuten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zuzüglich Transferaufgaben.</a:t>
            </a:r>
          </a:p>
        </p:txBody>
      </p:sp>
      <p:sp>
        <p:nvSpPr>
          <p:cNvPr id="8" name="Rechteck 7"/>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23997950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38" y="4814163"/>
            <a:ext cx="6858000" cy="1197997"/>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51</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Professionell verhandeln</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Verhandlungen in kooperativem Stil führen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Durch strukturierte Vorbereitung das bestmögliche Verhandlungsergebnis erzielen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„Technik“ des Verhandelns kennen 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Eine optimale Verhandlungsstrategie entwickeln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Voraussetzungen für </a:t>
            </a:r>
            <a:r>
              <a:rPr lang="de-DE" sz="1200" dirty="0" err="1">
                <a:latin typeface="Arial" panose="020B0604020202020204" pitchFamily="34" charset="0"/>
                <a:cs typeface="Arial" panose="020B0604020202020204" pitchFamily="34" charset="0"/>
              </a:rPr>
              <a:t>Win</a:t>
            </a:r>
            <a:r>
              <a:rPr lang="de-DE" sz="1200" dirty="0">
                <a:latin typeface="Arial" panose="020B0604020202020204" pitchFamily="34" charset="0"/>
                <a:cs typeface="Arial" panose="020B0604020202020204" pitchFamily="34" charset="0"/>
              </a:rPr>
              <a:t>-</a:t>
            </a:r>
            <a:r>
              <a:rPr lang="de-DE" sz="1200" dirty="0" err="1">
                <a:latin typeface="Arial" panose="020B0604020202020204" pitchFamily="34" charset="0"/>
                <a:cs typeface="Arial" panose="020B0604020202020204" pitchFamily="34" charset="0"/>
              </a:rPr>
              <a:t>win</a:t>
            </a:r>
            <a:r>
              <a:rPr lang="de-DE" sz="1200" dirty="0">
                <a:latin typeface="Arial" panose="020B0604020202020204" pitchFamily="34" charset="0"/>
                <a:cs typeface="Arial" panose="020B0604020202020204" pitchFamily="34" charset="0"/>
              </a:rPr>
              <a:t>-Ergebnisse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wichtigsten Frage- und Argumentationsstrategien kennen und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Auch mit schwierigen Situationen und mit Widerstand souverän umgehen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 die mit Kunden, Partnern und Zulieferern selbstständig Verhandlungen führen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Schulungsvideos mit Übersichten, Checklisten, Vorlagen, Lernfragen und abschließendem Lerntest</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10 Schulungsvideos à 7-11 Minuten, 2 „Praxis-Tipps“ à 1-2 Minuten,</a:t>
            </a:r>
          </a:p>
          <a:p>
            <a:r>
              <a:rPr lang="de-DE" sz="1200" dirty="0">
                <a:latin typeface="Arial" panose="020B0604020202020204" pitchFamily="34" charset="0"/>
                <a:cs typeface="Arial" panose="020B0604020202020204" pitchFamily="34" charset="0"/>
              </a:rPr>
              <a:t>Lerndauer ca. 130 Minuten</a:t>
            </a:r>
            <a:endParaRPr lang="de-DE" sz="10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6924409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981141"/>
            <a:ext cx="6858000" cy="158783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993317"/>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52</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sz="2400" b="1" dirty="0">
                <a:solidFill>
                  <a:schemeClr val="tx1"/>
                </a:solidFill>
              </a:rPr>
            </a:br>
            <a:r>
              <a:rPr lang="de-DE" dirty="0">
                <a:solidFill>
                  <a:schemeClr val="bg1">
                    <a:lumMod val="50000"/>
                  </a:schemeClr>
                </a:solidFill>
              </a:rPr>
              <a:t>Selbstmotivation</a:t>
            </a:r>
          </a:p>
        </p:txBody>
      </p:sp>
      <p:sp>
        <p:nvSpPr>
          <p:cNvPr id="7" name="Rechteck 6"/>
          <p:cNvSpPr/>
          <p:nvPr/>
        </p:nvSpPr>
        <p:spPr>
          <a:xfrm>
            <a:off x="260648" y="1619672"/>
            <a:ext cx="6741368" cy="612475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Herausfinden, was einen persönlich motiviert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eigene Motivation dauerhaft erhalten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Am Ende des Tages zufrieden zurückblicken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Auch bei weniger spannenden Aufgaben am Ball bleiben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Alle Mitarbeitenden, die konzentrierter und fokussierter arbeiten möchten; Mitarbeitende im Homeoffice; Mitarbeitende, die ihre Ziele erreichen möchten.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70 Minuten</a:t>
            </a:r>
            <a:endParaRPr lang="de-DE" sz="10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436365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981141"/>
            <a:ext cx="6858000" cy="158783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993317"/>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53</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sz="2400" b="1" dirty="0">
                <a:solidFill>
                  <a:schemeClr val="tx1"/>
                </a:solidFill>
              </a:rPr>
            </a:br>
            <a:r>
              <a:rPr lang="de-DE" b="1" dirty="0">
                <a:solidFill>
                  <a:schemeClr val="bg1">
                    <a:lumMod val="50000"/>
                  </a:schemeClr>
                </a:solidFill>
              </a:rPr>
              <a:t>Präsentieren – Persönlich, souverän und professionell</a:t>
            </a:r>
            <a:endParaRPr lang="de-DE" dirty="0">
              <a:solidFill>
                <a:schemeClr val="bg1">
                  <a:lumMod val="50000"/>
                </a:schemeClr>
              </a:solidFill>
            </a:endParaRPr>
          </a:p>
        </p:txBody>
      </p:sp>
      <p:sp>
        <p:nvSpPr>
          <p:cNvPr id="7" name="Rechteck 6"/>
          <p:cNvSpPr/>
          <p:nvPr/>
        </p:nvSpPr>
        <p:spPr>
          <a:xfrm>
            <a:off x="116632" y="1432679"/>
            <a:ext cx="6741368" cy="627864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Individuell, motivierend und mitreißend präsentieren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Grundlagen verbaler, nonverbaler und paraverbaler Kommunikation benennen und den Unterschied erklären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Eigene körpersprachliche Signale deuten und einsetzen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Mindset auf Basis der Transaktionsanalyse unterscheiden und bewerten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Techniken zur Bewältigung herausfordernder Situationen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zur Reduktion von Lampenfieber anwenden können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r>
              <a:rPr lang="de-DE" sz="1200" dirty="0">
                <a:latin typeface="Arial" panose="020B0604020202020204" pitchFamily="34" charset="0"/>
                <a:cs typeface="Arial" panose="020B0604020202020204" pitchFamily="34" charset="0"/>
              </a:rPr>
              <a:t>Mitarbeitende mit und ohne Führungsposition, die lernen möchten, wie sie Präsentationen mit Präsenz und Überzeugungskraft wirkungsvoller gestalten können</a:t>
            </a: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70 Minuten</a:t>
            </a:r>
            <a:endParaRPr lang="de-DE" sz="10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4141377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981141"/>
            <a:ext cx="6858000" cy="158783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993317"/>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54</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sz="2400" b="1" dirty="0">
                <a:solidFill>
                  <a:schemeClr val="tx1"/>
                </a:solidFill>
              </a:rPr>
            </a:br>
            <a:r>
              <a:rPr lang="de-DE" b="1" dirty="0">
                <a:solidFill>
                  <a:schemeClr val="bg1">
                    <a:lumMod val="50000"/>
                  </a:schemeClr>
                </a:solidFill>
              </a:rPr>
              <a:t>Produktiver und zufriedener im Job</a:t>
            </a:r>
            <a:endParaRPr lang="de-DE" dirty="0">
              <a:solidFill>
                <a:schemeClr val="bg1">
                  <a:lumMod val="50000"/>
                </a:schemeClr>
              </a:solidFill>
            </a:endParaRPr>
          </a:p>
        </p:txBody>
      </p:sp>
      <p:sp>
        <p:nvSpPr>
          <p:cNvPr id="7" name="Rechteck 6"/>
          <p:cNvSpPr/>
          <p:nvPr/>
        </p:nvSpPr>
        <p:spPr>
          <a:xfrm>
            <a:off x="116632" y="1432679"/>
            <a:ext cx="6741368" cy="6494085"/>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 weniger Stress produktiver arbeiten – geht das?</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gelingt es, den Kopf für die wirklich wichtigen Dinge freizubekommen?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Eule oder Lerche: Welchen Einfluss hat unsere innere Uhr auf unsere Leistungsfähigkeit?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Was ist eigentlich Flow? Wann stellt er sich ein, und was löst er aus?</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kann es gelingen, dauerhaft zufriedener im Job zu sein?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und Mitarbeitende, die ihre Produktivität verbessern wollen</a:t>
            </a: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1200" dirty="0">
              <a:solidFill>
                <a:srgbClr val="772283"/>
              </a:solidFill>
              <a:latin typeface="Arial" panose="020B0604020202020204" pitchFamily="34" charset="0"/>
              <a:cs typeface="Arial" panose="020B0604020202020204" pitchFamily="34" charset="0"/>
            </a:endParaRPr>
          </a:p>
          <a:p>
            <a:endParaRPr lang="de-DE" sz="2400" dirty="0">
              <a:solidFill>
                <a:srgbClr val="772283"/>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60 Minuten</a:t>
            </a:r>
            <a:endParaRPr lang="de-DE" sz="10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SOFT SKILLS</a:t>
            </a:r>
          </a:p>
        </p:txBody>
      </p:sp>
    </p:spTree>
    <p:extLst>
      <p:ext uri="{BB962C8B-B14F-4D97-AF65-F5344CB8AC3E}">
        <p14:creationId xmlns:p14="http://schemas.microsoft.com/office/powerpoint/2010/main" val="25252540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860032"/>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55</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Storytelling im Unternehmen</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Warum </a:t>
            </a:r>
            <a:r>
              <a:rPr lang="de-DE" sz="1200" dirty="0" err="1">
                <a:latin typeface="Arial" panose="020B0604020202020204" pitchFamily="34" charset="0"/>
                <a:cs typeface="Arial" panose="020B0604020202020204" pitchFamily="34" charset="0"/>
              </a:rPr>
              <a:t>Storytelling</a:t>
            </a:r>
            <a:r>
              <a:rPr lang="de-DE" sz="1200" dirty="0">
                <a:latin typeface="Arial" panose="020B0604020202020204" pitchFamily="34" charset="0"/>
                <a:cs typeface="Arial" panose="020B0604020202020204" pitchFamily="34" charset="0"/>
              </a:rPr>
              <a:t> Vorteile für fast alle Bereiche des Jobs bringt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a:t>
            </a:r>
            <a:r>
              <a:rPr lang="de-DE" sz="1200" dirty="0" err="1">
                <a:latin typeface="Arial" panose="020B0604020202020204" pitchFamily="34" charset="0"/>
                <a:cs typeface="Arial" panose="020B0604020202020204" pitchFamily="34" charset="0"/>
              </a:rPr>
              <a:t>Storytelling</a:t>
            </a:r>
            <a:r>
              <a:rPr lang="de-DE" sz="1200" dirty="0">
                <a:latin typeface="Arial" panose="020B0604020202020204" pitchFamily="34" charset="0"/>
                <a:cs typeface="Arial" panose="020B0604020202020204" pitchFamily="34" charset="0"/>
              </a:rPr>
              <a:t> für die Mitarbeiter- und Teamführung genutzt werden kann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man in jedem Unternehmen „Geschichten“ findet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namhafte Unternehmen </a:t>
            </a:r>
            <a:r>
              <a:rPr lang="de-DE" sz="1200" dirty="0" err="1">
                <a:latin typeface="Arial" panose="020B0604020202020204" pitchFamily="34" charset="0"/>
                <a:cs typeface="Arial" panose="020B0604020202020204" pitchFamily="34" charset="0"/>
              </a:rPr>
              <a:t>Storytelling</a:t>
            </a:r>
            <a:r>
              <a:rPr lang="de-DE" sz="1200" dirty="0">
                <a:latin typeface="Arial" panose="020B0604020202020204" pitchFamily="34" charset="0"/>
                <a:cs typeface="Arial" panose="020B0604020202020204" pitchFamily="34" charset="0"/>
              </a:rPr>
              <a:t> einsetzen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Welche elementaren Grundsätze allen Storys zugrunde liegen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Sie in fünf Schritten den Spannungsbogen zum Aufbau einer guten Story nutzen</a:t>
            </a:r>
          </a:p>
          <a:p>
            <a:endParaRPr lang="de-DE" sz="2400" dirty="0">
              <a:solidFill>
                <a:srgbClr val="A02B46"/>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Teamleiter, Mitglieder von Entwicklungsteams, </a:t>
            </a:r>
            <a:r>
              <a:rPr lang="de-DE" sz="1200" dirty="0" err="1">
                <a:latin typeface="Arial" panose="020B0604020202020204" pitchFamily="34" charset="0"/>
                <a:cs typeface="Arial" panose="020B0604020202020204" pitchFamily="34" charset="0"/>
              </a:rPr>
              <a:t>Product</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Owner</a:t>
            </a:r>
            <a:r>
              <a:rPr lang="de-DE" sz="1200" dirty="0">
                <a:latin typeface="Arial" panose="020B0604020202020204" pitchFamily="34" charset="0"/>
                <a:cs typeface="Arial" panose="020B0604020202020204" pitchFamily="34" charset="0"/>
              </a:rPr>
              <a:t>, Account Manager, </a:t>
            </a:r>
            <a:r>
              <a:rPr lang="de-DE" sz="1200" dirty="0" err="1">
                <a:latin typeface="Arial" panose="020B0604020202020204" pitchFamily="34" charset="0"/>
                <a:cs typeface="Arial" panose="020B0604020202020204" pitchFamily="34" charset="0"/>
              </a:rPr>
              <a:t>Sales</a:t>
            </a:r>
            <a:r>
              <a:rPr lang="de-DE" sz="1200" dirty="0">
                <a:latin typeface="Arial" panose="020B0604020202020204" pitchFamily="34" charset="0"/>
                <a:cs typeface="Arial" panose="020B0604020202020204" pitchFamily="34" charset="0"/>
              </a:rPr>
              <a:t> Manager</a:t>
            </a:r>
          </a:p>
          <a:p>
            <a:endParaRPr lang="de-DE" sz="2400" dirty="0">
              <a:solidFill>
                <a:srgbClr val="A02B46"/>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Video Lectures, Tipps, Merkhilfen, Lernfragen, Transferaufgaben, Übersichten, Anleitungen, Kernbotschaften, Abschlusstest</a:t>
            </a:r>
          </a:p>
          <a:p>
            <a:endParaRPr lang="de-DE" sz="2400" dirty="0">
              <a:solidFill>
                <a:srgbClr val="A02B46"/>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30 Minuten, ohne Transferaufgaben; 7 in sich geschlossene Kapitel, die auch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sind; Videospieldauer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pro Kapitel 2 bis 5 Minuten</a:t>
            </a:r>
            <a:endParaRPr lang="de-DE" sz="10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METHODEN</a:t>
            </a:r>
          </a:p>
        </p:txBody>
      </p:sp>
    </p:spTree>
    <p:extLst>
      <p:ext uri="{BB962C8B-B14F-4D97-AF65-F5344CB8AC3E}">
        <p14:creationId xmlns:p14="http://schemas.microsoft.com/office/powerpoint/2010/main" val="6571288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499992"/>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56</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Soft Skills</a:t>
            </a:r>
            <a:br>
              <a:rPr lang="de-DE" dirty="0"/>
            </a:br>
            <a:r>
              <a:rPr lang="de-DE" dirty="0">
                <a:solidFill>
                  <a:schemeClr val="bg1">
                    <a:lumMod val="50000"/>
                  </a:schemeClr>
                </a:solidFill>
              </a:rPr>
              <a:t>Kreativitätstechniken (Methodenkoffer)</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Verschiedene Kreativitätsmethoden zur Ideenfindung</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Rahmenbedingungen für die Umsetzung kreativer Methoden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sinnvoller Einsatz bestimmter Techniken in bestimmten Situationen</a:t>
            </a:r>
          </a:p>
          <a:p>
            <a:endParaRPr lang="de-DE" sz="2400" dirty="0">
              <a:solidFill>
                <a:srgbClr val="A02B46"/>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Mitarbeiter*innen, die in kreativen Teams zusammenarbeiten; angehende sowie erfahrene Führungskräfte, alle Interessierten, die ihre Methodenkompetenz im Bereich der Kreativitätstechniken auffrischen wollen</a:t>
            </a:r>
          </a:p>
          <a:p>
            <a:endParaRPr lang="de-DE" sz="2400" dirty="0">
              <a:solidFill>
                <a:srgbClr val="A02B46"/>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mit animierten </a:t>
            </a:r>
            <a:r>
              <a:rPr lang="de-DE" sz="1200" dirty="0" err="1">
                <a:latin typeface="Arial" panose="020B0604020202020204" pitchFamily="34" charset="0"/>
                <a:cs typeface="Arial" panose="020B0604020202020204" pitchFamily="34" charset="0"/>
              </a:rPr>
              <a:t>Erklärfilmen</a:t>
            </a:r>
            <a:r>
              <a:rPr lang="de-DE" sz="1200" dirty="0">
                <a:latin typeface="Arial" panose="020B0604020202020204" pitchFamily="34" charset="0"/>
                <a:cs typeface="Arial" panose="020B0604020202020204" pitchFamily="34" charset="0"/>
              </a:rPr>
              <a:t>, wertvollen Tipps, klaren Übersichten, konkreten Einsatzfelder, „Rezepten“ für einen gelungenen Ablauf, Transferaufgaben, Lernfragen und einem</a:t>
            </a:r>
          </a:p>
          <a:p>
            <a:r>
              <a:rPr lang="de-DE" sz="1200" dirty="0">
                <a:latin typeface="Arial" panose="020B0604020202020204" pitchFamily="34" charset="0"/>
                <a:cs typeface="Arial" panose="020B0604020202020204" pitchFamily="34" charset="0"/>
              </a:rPr>
              <a:t>Abschlusstest</a:t>
            </a:r>
          </a:p>
          <a:p>
            <a:endParaRPr lang="de-DE" sz="2400" dirty="0">
              <a:solidFill>
                <a:srgbClr val="A02B46"/>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45 Minuten, ohne Transferaufgaben, aufgeteilt in sechs in sich geschlossene Module, die auch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sind, Videospieldauer pro Kapitel 3 bis 6</a:t>
            </a:r>
          </a:p>
          <a:p>
            <a:r>
              <a:rPr lang="de-DE" sz="1200" dirty="0">
                <a:latin typeface="Arial" panose="020B0604020202020204" pitchFamily="34" charset="0"/>
                <a:cs typeface="Arial" panose="020B0604020202020204" pitchFamily="34" charset="0"/>
              </a:rPr>
              <a:t>Minuten / Videolaufzeit ca. 23 Minuten</a:t>
            </a:r>
            <a:endParaRPr lang="de-DE" sz="7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METHODEN</a:t>
            </a:r>
          </a:p>
        </p:txBody>
      </p:sp>
    </p:spTree>
    <p:extLst>
      <p:ext uri="{BB962C8B-B14F-4D97-AF65-F5344CB8AC3E}">
        <p14:creationId xmlns:p14="http://schemas.microsoft.com/office/powerpoint/2010/main" val="9564490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11096" y="478802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57</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Train </a:t>
            </a:r>
            <a:r>
              <a:rPr lang="de-DE" sz="2400" b="1" dirty="0" err="1">
                <a:solidFill>
                  <a:schemeClr val="tx1"/>
                </a:solidFill>
              </a:rPr>
              <a:t>the</a:t>
            </a:r>
            <a:r>
              <a:rPr lang="de-DE" sz="2400" b="1" dirty="0">
                <a:solidFill>
                  <a:schemeClr val="tx1"/>
                </a:solidFill>
              </a:rPr>
              <a:t> Trainer</a:t>
            </a:r>
            <a:br>
              <a:rPr lang="de-DE" dirty="0"/>
            </a:br>
            <a:r>
              <a:rPr lang="de-DE" dirty="0">
                <a:solidFill>
                  <a:schemeClr val="bg1">
                    <a:lumMod val="50000"/>
                  </a:schemeClr>
                </a:solidFill>
              </a:rPr>
              <a:t>Didaktische Grundlagen für die wirksame</a:t>
            </a:r>
            <a:br>
              <a:rPr lang="de-DE" dirty="0">
                <a:solidFill>
                  <a:schemeClr val="bg1">
                    <a:lumMod val="50000"/>
                  </a:schemeClr>
                </a:solidFill>
              </a:rPr>
            </a:br>
            <a:r>
              <a:rPr lang="de-DE" dirty="0">
                <a:solidFill>
                  <a:schemeClr val="bg1">
                    <a:lumMod val="50000"/>
                  </a:schemeClr>
                </a:solidFill>
              </a:rPr>
              <a:t>Weitergabe von Wissen</a:t>
            </a:r>
          </a:p>
        </p:txBody>
      </p:sp>
      <p:sp>
        <p:nvSpPr>
          <p:cNvPr id="7" name="Rechteck 6"/>
          <p:cNvSpPr/>
          <p:nvPr/>
        </p:nvSpPr>
        <p:spPr>
          <a:xfrm>
            <a:off x="116632" y="1475655"/>
            <a:ext cx="6741368" cy="5940088"/>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grundlegenden didaktischen Modelle in ihrer Bedeutung für die produktive Weitergabe von Wissen kennen und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Aufgaben und Anforderungen eines Trainers kennen, um souverän aufzutreten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Entlang des MASTER-Modells gut aufgebaute Trainings entwickeln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Teilnehmer von Anfang an „mitzunehmen“</a:t>
            </a:r>
          </a:p>
          <a:p>
            <a:endParaRPr lang="de-DE" sz="2400" dirty="0">
              <a:solidFill>
                <a:srgbClr val="01502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Fachkräfte, die ihr Wissen an Mitarbeiter und Kollegen weitergeben sollen, Mitarbeiter, die stärker im Bereich der internen Schulungen</a:t>
            </a:r>
          </a:p>
          <a:p>
            <a:r>
              <a:rPr lang="de-DE" sz="1200" dirty="0">
                <a:latin typeface="Arial" panose="020B0604020202020204" pitchFamily="34" charset="0"/>
                <a:cs typeface="Arial" panose="020B0604020202020204" pitchFamily="34" charset="0"/>
              </a:rPr>
              <a:t>eingesetzt werden sollen</a:t>
            </a:r>
          </a:p>
          <a:p>
            <a:endParaRPr lang="de-DE" sz="2400" dirty="0">
              <a:solidFill>
                <a:srgbClr val="01502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a:t>
            </a:r>
          </a:p>
          <a:p>
            <a:r>
              <a:rPr lang="de-DE" sz="1200" dirty="0">
                <a:latin typeface="Arial" panose="020B0604020202020204" pitchFamily="34" charset="0"/>
                <a:cs typeface="Arial" panose="020B0604020202020204" pitchFamily="34" charset="0"/>
              </a:rPr>
              <a:t>durch Transferaufgaben, mit Abschlusstest</a:t>
            </a:r>
          </a:p>
          <a:p>
            <a:endParaRPr lang="de-DE" sz="2400" dirty="0">
              <a:solidFill>
                <a:srgbClr val="015020"/>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a:t>
            </a:r>
          </a:p>
          <a:p>
            <a:r>
              <a:rPr lang="de-DE" sz="1200" dirty="0">
                <a:latin typeface="Arial" panose="020B0604020202020204" pitchFamily="34" charset="0"/>
                <a:cs typeface="Arial" panose="020B0604020202020204" pitchFamily="34" charset="0"/>
              </a:rPr>
              <a:t>Bearbeitungsdauer ca. 45 Minuten zuzüglich</a:t>
            </a:r>
          </a:p>
          <a:p>
            <a:r>
              <a:rPr lang="de-DE" sz="1200" dirty="0">
                <a:latin typeface="Arial" panose="020B0604020202020204" pitchFamily="34" charset="0"/>
                <a:cs typeface="Arial" panose="020B0604020202020204" pitchFamily="34" charset="0"/>
              </a:rPr>
              <a:t>Transferaufgaben</a:t>
            </a:r>
            <a:endParaRPr lang="de-DE" sz="4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TRAIN THE TRAINER</a:t>
            </a:r>
          </a:p>
        </p:txBody>
      </p:sp>
    </p:spTree>
    <p:extLst>
      <p:ext uri="{BB962C8B-B14F-4D97-AF65-F5344CB8AC3E}">
        <p14:creationId xmlns:p14="http://schemas.microsoft.com/office/powerpoint/2010/main" val="37679033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11623" y="4860032"/>
            <a:ext cx="6858000" cy="129614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87220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58</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Train </a:t>
            </a:r>
            <a:r>
              <a:rPr lang="de-DE" sz="2400" b="1" dirty="0" err="1">
                <a:solidFill>
                  <a:schemeClr val="tx1"/>
                </a:solidFill>
              </a:rPr>
              <a:t>the</a:t>
            </a:r>
            <a:r>
              <a:rPr lang="de-DE" sz="2400" b="1" dirty="0">
                <a:solidFill>
                  <a:schemeClr val="tx1"/>
                </a:solidFill>
              </a:rPr>
              <a:t> Trainer</a:t>
            </a:r>
            <a:br>
              <a:rPr lang="de-DE" dirty="0"/>
            </a:br>
            <a:r>
              <a:rPr lang="de-DE" dirty="0">
                <a:solidFill>
                  <a:schemeClr val="bg1">
                    <a:lumMod val="50000"/>
                  </a:schemeClr>
                </a:solidFill>
              </a:rPr>
              <a:t>Trainings vorbereiten und konzipieren</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Professionelle Briefings einholen und sicherstellen, dass der Auftrag richtig verstanden wurde</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künftigen Teilnehmer anhand wesentlicher Faktoren analysieren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Ziele eines Trainings transparent machen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und Techniken für die Erstellung der Inhalte kennen und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Organisatorische Anforderungen im Blick haben und professionelle</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Seminarunterlagen erstellen können</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Fachkräfte, die ihr Wissen an Mitarbeiter und Kollegen weitergeben sollen, Trainer, die verstärkt in die Trainingskonzeption eingebunden werden sollen</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7 Lerneinheiten,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TRAIN THE TRAINER</a:t>
            </a:r>
          </a:p>
        </p:txBody>
      </p:sp>
    </p:spTree>
    <p:extLst>
      <p:ext uri="{BB962C8B-B14F-4D97-AF65-F5344CB8AC3E}">
        <p14:creationId xmlns:p14="http://schemas.microsoft.com/office/powerpoint/2010/main" val="18135233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788024"/>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59</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Train </a:t>
            </a:r>
            <a:r>
              <a:rPr lang="de-DE" sz="2400" b="1" dirty="0" err="1">
                <a:solidFill>
                  <a:schemeClr val="tx1"/>
                </a:solidFill>
              </a:rPr>
              <a:t>the</a:t>
            </a:r>
            <a:r>
              <a:rPr lang="de-DE" sz="2400" b="1" dirty="0">
                <a:solidFill>
                  <a:schemeClr val="tx1"/>
                </a:solidFill>
              </a:rPr>
              <a:t> Trainer</a:t>
            </a:r>
            <a:br>
              <a:rPr lang="de-DE" dirty="0"/>
            </a:br>
            <a:r>
              <a:rPr lang="de-DE" dirty="0">
                <a:solidFill>
                  <a:schemeClr val="bg1">
                    <a:lumMod val="50000"/>
                  </a:schemeClr>
                </a:solidFill>
              </a:rPr>
              <a:t>Methodeneinsatz in Präsentationstrainings</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mit den richtigen Methoden Teilnehmer schon zu Beginn des Trainings einzubinden und zu aktivieren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kennen und anwenden, die jenseits des klassischen Vortrags liegen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die Teilnehmer zur kreativen Zusammenarbeit zu animieren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zur Verankerung und Sicherung des Wissens anwenden können</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Fachkräfte, die ihr Wissen an Mitarbeiter und Kollegen weitergeben sollen, Quereinsteiger, die künftig als interne Trainer arbeiten,</a:t>
            </a:r>
          </a:p>
          <a:p>
            <a:r>
              <a:rPr lang="de-DE" sz="1200" dirty="0">
                <a:latin typeface="Arial" panose="020B0604020202020204" pitchFamily="34" charset="0"/>
                <a:cs typeface="Arial" panose="020B0604020202020204" pitchFamily="34" charset="0"/>
              </a:rPr>
              <a:t>erfahrene Trainer, die ihr Wissen auffrischen wollen</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Lerneinheiten,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TRAIN THE TRAINER</a:t>
            </a:r>
          </a:p>
        </p:txBody>
      </p:sp>
    </p:spTree>
    <p:extLst>
      <p:ext uri="{BB962C8B-B14F-4D97-AF65-F5344CB8AC3E}">
        <p14:creationId xmlns:p14="http://schemas.microsoft.com/office/powerpoint/2010/main" val="336088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716016"/>
            <a:ext cx="6858000" cy="12241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0" y="1979712"/>
            <a:ext cx="6858000" cy="180020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a:t>
            </a:fld>
            <a:endParaRPr lang="de-DE"/>
          </a:p>
        </p:txBody>
      </p:sp>
      <p:sp>
        <p:nvSpPr>
          <p:cNvPr id="5" name="Titel 4"/>
          <p:cNvSpPr>
            <a:spLocks noGrp="1"/>
          </p:cNvSpPr>
          <p:nvPr>
            <p:ph type="title"/>
          </p:nvPr>
        </p:nvSpPr>
        <p:spPr>
          <a:xfrm>
            <a:off x="260648" y="467544"/>
            <a:ext cx="6275040" cy="1224136"/>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Fremdpersonal Richtig Einsetzen-</a:t>
            </a:r>
            <a:br>
              <a:rPr lang="de-DE" dirty="0">
                <a:solidFill>
                  <a:schemeClr val="bg1">
                    <a:lumMod val="50000"/>
                  </a:schemeClr>
                </a:solidFill>
              </a:rPr>
            </a:br>
            <a:r>
              <a:rPr lang="de-DE" dirty="0">
                <a:solidFill>
                  <a:schemeClr val="bg1">
                    <a:lumMod val="50000"/>
                  </a:schemeClr>
                </a:solidFill>
              </a:rPr>
              <a:t>Was Führungskräfte wissen müssen</a:t>
            </a:r>
          </a:p>
        </p:txBody>
      </p:sp>
      <p:sp>
        <p:nvSpPr>
          <p:cNvPr id="7" name="Rechteck 6"/>
          <p:cNvSpPr/>
          <p:nvPr/>
        </p:nvSpPr>
        <p:spPr>
          <a:xfrm>
            <a:off x="116632" y="1979712"/>
            <a:ext cx="6480720" cy="5355312"/>
          </a:xfrm>
          <a:prstGeom prst="rect">
            <a:avLst/>
          </a:prstGeom>
        </p:spPr>
        <p:txBody>
          <a:bodyPr wrap="square">
            <a:spAutoFit/>
          </a:bodyPr>
          <a:lstStyle/>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Möglichkeiten des Fremdpersonaleinsatzes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Entscheidende Faktoren über den zu wählenden Vertrag 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Verträge richtig gestalten, um illegale Beschäftigungsverhältnisse zu vermeiden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Über die Art und Weise, in der das Arbeitsverhältnis gelebt wird, entscheiden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Sachverhalte schnell einordnen und im Zweifel Fachleute hinzuziehen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Personalverantwortliche</a:t>
            </a:r>
          </a:p>
          <a:p>
            <a:endParaRPr lang="de-DE" sz="2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Professionelle Moderation, Videos und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Übungen, Übersichten, Checklisten, Kernbotschaften, Abschlusstest</a:t>
            </a:r>
          </a:p>
          <a:p>
            <a:endParaRPr lang="de-DE" sz="2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45 Minuten zzgl. der Transferaufgaben mit individueller Bearbeitungszeit; Fünf Kapitel, auch einzeln</a:t>
            </a:r>
          </a:p>
          <a:p>
            <a:r>
              <a:rPr lang="de-DE" sz="1200" dirty="0">
                <a:latin typeface="Arial" panose="020B0604020202020204" pitchFamily="34" charset="0"/>
                <a:cs typeface="Arial" panose="020B0604020202020204" pitchFamily="34" charset="0"/>
              </a:rPr>
              <a:t>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 Spieldauer der einzelnen Videos: 1 bis 5 Minuten.</a:t>
            </a: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41124724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644008"/>
            <a:ext cx="6858000" cy="136815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60</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Train </a:t>
            </a:r>
            <a:r>
              <a:rPr lang="de-DE" sz="2400" b="1" dirty="0" err="1">
                <a:solidFill>
                  <a:schemeClr val="tx1"/>
                </a:solidFill>
              </a:rPr>
              <a:t>the</a:t>
            </a:r>
            <a:r>
              <a:rPr lang="de-DE" sz="2400" b="1" dirty="0">
                <a:solidFill>
                  <a:schemeClr val="tx1"/>
                </a:solidFill>
              </a:rPr>
              <a:t> Trainer</a:t>
            </a:r>
            <a:br>
              <a:rPr lang="de-DE" dirty="0"/>
            </a:br>
            <a:r>
              <a:rPr lang="de-DE" dirty="0">
                <a:solidFill>
                  <a:schemeClr val="bg1">
                    <a:lumMod val="50000"/>
                  </a:schemeClr>
                </a:solidFill>
              </a:rPr>
              <a:t>Gruppen in Präsenzveranstaltungen steuern</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Methoden kennen, um auch in schwierigen Situationen souverän bleiben zu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Mit Vielrednern, Störern, Schweigern, Kritikern und anderen herausfordernden Teilnehmertypen umgehen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fünf Trainingsphasen kennen und auf die jeweiligen Dynamiken eingestellt sein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Störungen und Konflikte in der Gruppe, vom Tuscheln bis zum Streiten, meistern</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Fachkräfte, die ihr Wissen an Mitarbeiter und Kollegen weitergeben sollen, Quereinsteiger im Bereich der internen Weiterbildung</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3 Lerneinheiten, einzeln bearbeitbar, Bearbeitungsdauer ca. 45 Minuten zuzüglich Transferaufgaben</a:t>
            </a: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TRAIN THE TRAINER</a:t>
            </a:r>
          </a:p>
        </p:txBody>
      </p:sp>
    </p:spTree>
    <p:extLst>
      <p:ext uri="{BB962C8B-B14F-4D97-AF65-F5344CB8AC3E}">
        <p14:creationId xmlns:p14="http://schemas.microsoft.com/office/powerpoint/2010/main" val="11291945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5580112"/>
            <a:ext cx="6858000" cy="129614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44827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61</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Train </a:t>
            </a:r>
            <a:r>
              <a:rPr lang="de-DE" sz="2400" b="1" dirty="0" err="1">
                <a:solidFill>
                  <a:schemeClr val="tx1"/>
                </a:solidFill>
              </a:rPr>
              <a:t>the</a:t>
            </a:r>
            <a:r>
              <a:rPr lang="de-DE" sz="2400" b="1" dirty="0">
                <a:solidFill>
                  <a:schemeClr val="tx1"/>
                </a:solidFill>
              </a:rPr>
              <a:t> Trainer</a:t>
            </a:r>
            <a:br>
              <a:rPr lang="de-DE" dirty="0"/>
            </a:br>
            <a:r>
              <a:rPr lang="de-DE" dirty="0">
                <a:solidFill>
                  <a:schemeClr val="bg1">
                    <a:lumMod val="50000"/>
                  </a:schemeClr>
                </a:solidFill>
              </a:rPr>
              <a:t>Methoden und Werkzeuge der Online </a:t>
            </a:r>
            <a:br>
              <a:rPr lang="de-DE" dirty="0">
                <a:solidFill>
                  <a:schemeClr val="bg1">
                    <a:lumMod val="50000"/>
                  </a:schemeClr>
                </a:solidFill>
              </a:rPr>
            </a:br>
            <a:r>
              <a:rPr lang="de-DE" dirty="0">
                <a:solidFill>
                  <a:schemeClr val="bg1">
                    <a:lumMod val="50000"/>
                  </a:schemeClr>
                </a:solidFill>
              </a:rPr>
              <a:t>Wissensvermittlung</a:t>
            </a:r>
          </a:p>
        </p:txBody>
      </p:sp>
      <p:sp>
        <p:nvSpPr>
          <p:cNvPr id="7" name="Rechteck 6"/>
          <p:cNvSpPr/>
          <p:nvPr/>
        </p:nvSpPr>
        <p:spPr>
          <a:xfrm>
            <a:off x="116632" y="1475655"/>
            <a:ext cx="6741368" cy="630942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besonderen Anforderungen an die Durchführung von Online-Trainings kennen und bei der Planung und Durchführung berücksichtigen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wichtigsten Online-Werkzeuge kennen und nutzen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Online-Trainings technisch und inhaltlich vorbereiten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Wissensaufbau der Seminarteilnehmer systematisch vorbereiten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Erwartungen der Teilnehmer klären und Dialogmöglichkeiten schaffen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Lage sein, gezielt Interaktionen herbeizuführen, um zu verhindern, dass die Teilnehmer „abschalten“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Möglichkeiten für Online Gruppenarbeiten kennen</a:t>
            </a:r>
          </a:p>
          <a:p>
            <a:endParaRPr lang="de-DE" sz="2400" dirty="0">
              <a:solidFill>
                <a:srgbClr val="015020"/>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Fachkräfte, die ihr Wissen online an Mitarbeiter und Kollegen weitergeben sollen, Trainer ohne Online-Erfahrung, Quereinsteiger</a:t>
            </a:r>
          </a:p>
          <a:p>
            <a:r>
              <a:rPr lang="de-DE" sz="1200" dirty="0">
                <a:latin typeface="Arial" panose="020B0604020202020204" pitchFamily="34" charset="0"/>
                <a:cs typeface="Arial" panose="020B0604020202020204" pitchFamily="34" charset="0"/>
              </a:rPr>
              <a:t>im Bereich der betrieblichen Weiterbildung</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Multimediales E-Learning, Dramatisierung der Inhalte durch Spielfilmszenen, Wissensaufbau durch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Verstetigung des Wissens durch Übungsaufgaben, Kompetenzaufbau durch Transferaufgaben, mit Abschlusstest</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4 Kapitel, einzeln bearbeitbar, Bearbeitungsdauer ca. 45 Minuten zuzüglich Transferaufgaben</a:t>
            </a:r>
            <a:endParaRPr lang="de-DE" sz="100" dirty="0">
              <a:latin typeface="Arial" panose="020B0604020202020204" pitchFamily="34" charset="0"/>
              <a:cs typeface="Arial" panose="020B0604020202020204" pitchFamily="34" charset="0"/>
            </a:endParaRP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TRAIN THE TRAINER</a:t>
            </a:r>
          </a:p>
        </p:txBody>
      </p:sp>
    </p:spTree>
    <p:extLst>
      <p:ext uri="{BB962C8B-B14F-4D97-AF65-F5344CB8AC3E}">
        <p14:creationId xmlns:p14="http://schemas.microsoft.com/office/powerpoint/2010/main" val="36518012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1196" y="4860032"/>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208823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62</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Verkauf / Vertrieb</a:t>
            </a:r>
            <a:br>
              <a:rPr lang="de-DE" dirty="0"/>
            </a:br>
            <a:r>
              <a:rPr lang="de-DE" dirty="0">
                <a:solidFill>
                  <a:schemeClr val="bg1">
                    <a:lumMod val="50000"/>
                  </a:schemeClr>
                </a:solidFill>
              </a:rPr>
              <a:t>Erstkontakt herstellen</a:t>
            </a:r>
          </a:p>
        </p:txBody>
      </p:sp>
      <p:sp>
        <p:nvSpPr>
          <p:cNvPr id="7" name="Rechteck 6"/>
          <p:cNvSpPr/>
          <p:nvPr/>
        </p:nvSpPr>
        <p:spPr>
          <a:xfrm>
            <a:off x="116632" y="1475655"/>
            <a:ext cx="6741368" cy="6124754"/>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Kontaktchancen erkennen und nutzen </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Kundennetzwerk systematisch erweitern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Schnell potenzielle Kunden identifizieren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Recherche-Tools einsetzen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Durch gute Vorbereitung effektiv und effizient arbeiten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Elevator-Pitch als Methode der Kundengewinnung einsetzen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Grundregeln für den richtigen Auftritt vor Kunden beherrschen</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Verkäufer, Vertriebsaußendienst, Mitarbeiter </a:t>
            </a:r>
            <a:r>
              <a:rPr lang="en-US" sz="1200" dirty="0" err="1">
                <a:latin typeface="Arial" panose="020B0604020202020204" pitchFamily="34" charset="0"/>
                <a:cs typeface="Arial" panose="020B0604020202020204" pitchFamily="34" charset="0"/>
              </a:rPr>
              <a:t>im</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Vertrieb</a:t>
            </a:r>
            <a:r>
              <a:rPr lang="en-US" sz="1200" dirty="0">
                <a:latin typeface="Arial" panose="020B0604020202020204" pitchFamily="34" charset="0"/>
                <a:cs typeface="Arial" panose="020B0604020202020204" pitchFamily="34" charset="0"/>
              </a:rPr>
              <a:t>, Inside Sales, Key Account </a:t>
            </a:r>
            <a:r>
              <a:rPr lang="de-DE" sz="1200" dirty="0">
                <a:latin typeface="Arial" panose="020B0604020202020204" pitchFamily="34" charset="0"/>
                <a:cs typeface="Arial" panose="020B0604020202020204" pitchFamily="34" charset="0"/>
              </a:rPr>
              <a:t>Manager</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Elevator-Pitch als Form der Blitzpräsentation, Blindleistung vermeiden,</a:t>
            </a:r>
          </a:p>
          <a:p>
            <a:r>
              <a:rPr lang="de-DE" sz="1200" dirty="0">
                <a:latin typeface="Arial" panose="020B0604020202020204" pitchFamily="34" charset="0"/>
                <a:cs typeface="Arial" panose="020B0604020202020204" pitchFamily="34" charset="0"/>
              </a:rPr>
              <a:t>Potenzialidentifizierung, Recherche, Empfehlungsmarketing, Ähnlichkeit herstellen.</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Formate:</a:t>
            </a:r>
          </a:p>
          <a:p>
            <a:r>
              <a:rPr lang="de-DE" sz="1200" dirty="0">
                <a:latin typeface="Arial" panose="020B0604020202020204" pitchFamily="34" charset="0"/>
                <a:cs typeface="Arial" panose="020B0604020202020204" pitchFamily="34" charset="0"/>
              </a:rPr>
              <a:t>Moderation, Schulungsfilm, </a:t>
            </a:r>
            <a:r>
              <a:rPr lang="de-DE" sz="1200" dirty="0" err="1">
                <a:latin typeface="Arial" panose="020B0604020202020204" pitchFamily="34" charset="0"/>
                <a:cs typeface="Arial" panose="020B0604020202020204" pitchFamily="34" charset="0"/>
              </a:rPr>
              <a:t>Erklärfilm</a:t>
            </a:r>
            <a:r>
              <a:rPr lang="de-DE" sz="1200" dirty="0">
                <a:latin typeface="Arial" panose="020B0604020202020204" pitchFamily="34" charset="0"/>
                <a:cs typeface="Arial" panose="020B0604020202020204" pitchFamily="34" charset="0"/>
              </a:rPr>
              <a:t>, interaktive Aufgaben, Transferaufgaben, Test</a:t>
            </a:r>
          </a:p>
          <a:p>
            <a:endParaRPr lang="de-DE" sz="24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45 Minuten zuzüglich Transferaufgaben. Fünf Kapitel, auch einzeln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a:t>
            </a:r>
          </a:p>
          <a:p>
            <a:r>
              <a:rPr lang="de-DE" sz="1200" dirty="0">
                <a:latin typeface="Arial" panose="020B0604020202020204" pitchFamily="34" charset="0"/>
                <a:cs typeface="Arial" panose="020B0604020202020204" pitchFamily="34" charset="0"/>
              </a:rPr>
              <a:t>Spieldauer der Videos: drei bis sechs Minuten</a:t>
            </a:r>
          </a:p>
        </p:txBody>
      </p:sp>
      <p:sp>
        <p:nvSpPr>
          <p:cNvPr id="6" name="Rechteck 5"/>
          <p:cNvSpPr/>
          <p:nvPr/>
        </p:nvSpPr>
        <p:spPr>
          <a:xfrm>
            <a:off x="4149080" y="0"/>
            <a:ext cx="270892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VERKAUF / VERTRIEB</a:t>
            </a:r>
          </a:p>
        </p:txBody>
      </p:sp>
    </p:spTree>
    <p:extLst>
      <p:ext uri="{BB962C8B-B14F-4D97-AF65-F5344CB8AC3E}">
        <p14:creationId xmlns:p14="http://schemas.microsoft.com/office/powerpoint/2010/main" val="13043917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427984"/>
            <a:ext cx="6858000" cy="158417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65618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63</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Verkauf / Vertrieb</a:t>
            </a:r>
            <a:br>
              <a:rPr lang="de-DE" dirty="0"/>
            </a:br>
            <a:r>
              <a:rPr lang="de-DE" dirty="0">
                <a:solidFill>
                  <a:schemeClr val="bg1">
                    <a:lumMod val="50000"/>
                  </a:schemeClr>
                </a:solidFill>
              </a:rPr>
              <a:t>Beziehung aufbauen im Verkauf</a:t>
            </a:r>
          </a:p>
        </p:txBody>
      </p:sp>
      <p:sp>
        <p:nvSpPr>
          <p:cNvPr id="7" name="Rechteck 6"/>
          <p:cNvSpPr/>
          <p:nvPr/>
        </p:nvSpPr>
        <p:spPr>
          <a:xfrm>
            <a:off x="116632" y="1475655"/>
            <a:ext cx="6741368" cy="5755422"/>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Gezielt Beziehungen zu Menschen aufbauen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Den Smalltalk als Methode kennen und einsetzen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Nonverbale und verbale Signale der Zustimmung und Ablehnung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eigene Körpersprache steuern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Auf andere Menschen eingehen können</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Verkäufer, Vertriebsaußendienst, Mitarbeiter </a:t>
            </a:r>
            <a:r>
              <a:rPr lang="en-US" sz="1200" dirty="0" err="1">
                <a:latin typeface="Arial" panose="020B0604020202020204" pitchFamily="34" charset="0"/>
                <a:cs typeface="Arial" panose="020B0604020202020204" pitchFamily="34" charset="0"/>
              </a:rPr>
              <a:t>im</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Vertrieb</a:t>
            </a:r>
            <a:r>
              <a:rPr lang="en-US" sz="1200" dirty="0">
                <a:latin typeface="Arial" panose="020B0604020202020204" pitchFamily="34" charset="0"/>
                <a:cs typeface="Arial" panose="020B0604020202020204" pitchFamily="34" charset="0"/>
              </a:rPr>
              <a:t>, Inside Sales, Key Account </a:t>
            </a:r>
            <a:r>
              <a:rPr lang="de-DE" sz="1200" dirty="0">
                <a:latin typeface="Arial" panose="020B0604020202020204" pitchFamily="34" charset="0"/>
                <a:cs typeface="Arial" panose="020B0604020202020204" pitchFamily="34" charset="0"/>
              </a:rPr>
              <a:t>Manager</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Small-Talk als Methode der Gesprächseröffnung, Systematischer</a:t>
            </a:r>
          </a:p>
          <a:p>
            <a:r>
              <a:rPr lang="de-DE" sz="1200" dirty="0">
                <a:latin typeface="Arial" panose="020B0604020202020204" pitchFamily="34" charset="0"/>
                <a:cs typeface="Arial" panose="020B0604020202020204" pitchFamily="34" charset="0"/>
              </a:rPr>
              <a:t>Beziehungsaufbau, Körpersprache „lesen“, verbale und nonverbale Signale erwidern.</a:t>
            </a:r>
          </a:p>
          <a:p>
            <a:r>
              <a:rPr lang="de-DE" sz="1200" dirty="0">
                <a:latin typeface="Arial" panose="020B0604020202020204" pitchFamily="34" charset="0"/>
                <a:cs typeface="Arial" panose="020B0604020202020204" pitchFamily="34" charset="0"/>
              </a:rPr>
              <a:t>Formate:</a:t>
            </a:r>
          </a:p>
          <a:p>
            <a:r>
              <a:rPr lang="de-DE" sz="1200" dirty="0">
                <a:latin typeface="Arial" panose="020B0604020202020204" pitchFamily="34" charset="0"/>
                <a:cs typeface="Arial" panose="020B0604020202020204" pitchFamily="34" charset="0"/>
              </a:rPr>
              <a:t>Moderation, Schulungsfilm, </a:t>
            </a:r>
            <a:r>
              <a:rPr lang="de-DE" sz="1200" dirty="0" err="1">
                <a:latin typeface="Arial" panose="020B0604020202020204" pitchFamily="34" charset="0"/>
                <a:cs typeface="Arial" panose="020B0604020202020204" pitchFamily="34" charset="0"/>
              </a:rPr>
              <a:t>Erklärfilm</a:t>
            </a:r>
            <a:r>
              <a:rPr lang="de-DE" sz="1200" dirty="0">
                <a:latin typeface="Arial" panose="020B0604020202020204" pitchFamily="34" charset="0"/>
                <a:cs typeface="Arial" panose="020B0604020202020204" pitchFamily="34" charset="0"/>
              </a:rPr>
              <a:t>, interaktive Aufgaben, Transferaufgaben, Test</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45 Minuten zuzüglich Transferaufgaben. Sechs Kapitel, auch einzeln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a:t>
            </a:r>
          </a:p>
          <a:p>
            <a:r>
              <a:rPr lang="de-DE" sz="1200" dirty="0">
                <a:latin typeface="Arial" panose="020B0604020202020204" pitchFamily="34" charset="0"/>
                <a:cs typeface="Arial" panose="020B0604020202020204" pitchFamily="34" charset="0"/>
              </a:rPr>
              <a:t>Spieldauer der Videos: drei bis sechs Minuten</a:t>
            </a:r>
          </a:p>
        </p:txBody>
      </p:sp>
      <p:sp>
        <p:nvSpPr>
          <p:cNvPr id="6" name="Rechteck 5"/>
          <p:cNvSpPr/>
          <p:nvPr/>
        </p:nvSpPr>
        <p:spPr>
          <a:xfrm>
            <a:off x="4149080" y="0"/>
            <a:ext cx="270892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VERKAUF / VERTRIEB</a:t>
            </a:r>
          </a:p>
        </p:txBody>
      </p:sp>
    </p:spTree>
    <p:extLst>
      <p:ext uri="{BB962C8B-B14F-4D97-AF65-F5344CB8AC3E}">
        <p14:creationId xmlns:p14="http://schemas.microsoft.com/office/powerpoint/2010/main" val="14769663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4594" y="4279289"/>
            <a:ext cx="6858000" cy="1516847"/>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64</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Verkauf / Vertrieb</a:t>
            </a:r>
            <a:br>
              <a:rPr lang="de-DE" dirty="0"/>
            </a:br>
            <a:r>
              <a:rPr lang="de-DE" dirty="0">
                <a:solidFill>
                  <a:schemeClr val="bg1">
                    <a:lumMod val="50000"/>
                  </a:schemeClr>
                </a:solidFill>
              </a:rPr>
              <a:t>Bedarf ermitteln</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Bedarfsermittlung als grundlegenden Schritt im Verkaufsprozess kennen lernen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GVZ-Methode für die gezielte Bedarfsermittlung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wesentlichen Fragetypen kennen und bei der Bedarfsermittlung einsetzen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 individuelles, auf die Praxis bezogenes Konzept für die Bedarfsermittlung entwickeln</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Verkäufer, Vertriebsaußendienst, Mitarbeiter </a:t>
            </a:r>
            <a:r>
              <a:rPr lang="en-US" sz="1200" dirty="0" err="1">
                <a:latin typeface="Arial" panose="020B0604020202020204" pitchFamily="34" charset="0"/>
                <a:cs typeface="Arial" panose="020B0604020202020204" pitchFamily="34" charset="0"/>
              </a:rPr>
              <a:t>im</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Vertrieb</a:t>
            </a:r>
            <a:r>
              <a:rPr lang="en-US" sz="1200" dirty="0">
                <a:latin typeface="Arial" panose="020B0604020202020204" pitchFamily="34" charset="0"/>
                <a:cs typeface="Arial" panose="020B0604020202020204" pitchFamily="34" charset="0"/>
              </a:rPr>
              <a:t>, Inside Sales, Key Account </a:t>
            </a:r>
            <a:r>
              <a:rPr lang="de-DE" sz="1200" dirty="0">
                <a:latin typeface="Arial" panose="020B0604020202020204" pitchFamily="34" charset="0"/>
                <a:cs typeface="Arial" panose="020B0604020202020204" pitchFamily="34" charset="0"/>
              </a:rPr>
              <a:t>Manager</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Systematische Bedarfsermittlung mithilfe der GVZ-Methode, Fragetypen und Frageformen fallspezifisch anwenden.</a:t>
            </a:r>
          </a:p>
          <a:p>
            <a:r>
              <a:rPr lang="de-DE" sz="1200" dirty="0">
                <a:latin typeface="Arial" panose="020B0604020202020204" pitchFamily="34" charset="0"/>
                <a:cs typeface="Arial" panose="020B0604020202020204" pitchFamily="34" charset="0"/>
              </a:rPr>
              <a:t>Formate:</a:t>
            </a:r>
          </a:p>
          <a:p>
            <a:r>
              <a:rPr lang="de-DE" sz="1200" dirty="0">
                <a:latin typeface="Arial" panose="020B0604020202020204" pitchFamily="34" charset="0"/>
                <a:cs typeface="Arial" panose="020B0604020202020204" pitchFamily="34" charset="0"/>
              </a:rPr>
              <a:t>Moderation, Schulungsfilm, </a:t>
            </a:r>
            <a:r>
              <a:rPr lang="de-DE" sz="1200" dirty="0" err="1">
                <a:latin typeface="Arial" panose="020B0604020202020204" pitchFamily="34" charset="0"/>
                <a:cs typeface="Arial" panose="020B0604020202020204" pitchFamily="34" charset="0"/>
              </a:rPr>
              <a:t>Erklärfilm</a:t>
            </a:r>
            <a:r>
              <a:rPr lang="de-DE" sz="1200" dirty="0">
                <a:latin typeface="Arial" panose="020B0604020202020204" pitchFamily="34" charset="0"/>
                <a:cs typeface="Arial" panose="020B0604020202020204" pitchFamily="34" charset="0"/>
              </a:rPr>
              <a:t>, interaktive Aufgaben, Transferaufgaben, Test</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45 Minuten zuzüglich Transferaufgaben. Vier Kapitel, auch einzeln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a:t>
            </a:r>
          </a:p>
          <a:p>
            <a:r>
              <a:rPr lang="de-DE" sz="1200" dirty="0">
                <a:latin typeface="Arial" panose="020B0604020202020204" pitchFamily="34" charset="0"/>
                <a:cs typeface="Arial" panose="020B0604020202020204" pitchFamily="34" charset="0"/>
              </a:rPr>
              <a:t>Spieldauer der Videos: drei bis sechs Minuten</a:t>
            </a:r>
          </a:p>
        </p:txBody>
      </p:sp>
      <p:sp>
        <p:nvSpPr>
          <p:cNvPr id="6" name="Rechteck 5"/>
          <p:cNvSpPr/>
          <p:nvPr/>
        </p:nvSpPr>
        <p:spPr>
          <a:xfrm>
            <a:off x="4149080" y="0"/>
            <a:ext cx="270892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VERKAUF / VERTRIEB</a:t>
            </a:r>
          </a:p>
        </p:txBody>
      </p:sp>
    </p:spTree>
    <p:extLst>
      <p:ext uri="{BB962C8B-B14F-4D97-AF65-F5344CB8AC3E}">
        <p14:creationId xmlns:p14="http://schemas.microsoft.com/office/powerpoint/2010/main" val="34709794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235536"/>
            <a:ext cx="6858000" cy="141658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65</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Verkauf / Vertrieb</a:t>
            </a:r>
            <a:br>
              <a:rPr lang="de-DE" dirty="0"/>
            </a:br>
            <a:r>
              <a:rPr lang="de-DE" dirty="0">
                <a:solidFill>
                  <a:schemeClr val="bg1">
                    <a:lumMod val="50000"/>
                  </a:schemeClr>
                </a:solidFill>
              </a:rPr>
              <a:t>Nutzen Argumentieren</a:t>
            </a:r>
          </a:p>
        </p:txBody>
      </p:sp>
      <p:sp>
        <p:nvSpPr>
          <p:cNvPr id="7" name="Rechteck 6"/>
          <p:cNvSpPr/>
          <p:nvPr/>
        </p:nvSpPr>
        <p:spPr>
          <a:xfrm>
            <a:off x="116632" y="1475655"/>
            <a:ext cx="6741368" cy="5386090"/>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Produktmerkmale und Kundennutzen unterscheiden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wichtigsten Kaufmotive kennen und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„5 Stufen der Nutzenargumentation“ beherrschen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Eine individuelle Nutzenargumentation entwickeln</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Verkäufer, Vertriebsaußendienst, Mitarbeiter </a:t>
            </a:r>
            <a:r>
              <a:rPr lang="en-US" sz="1200" dirty="0" err="1">
                <a:latin typeface="Arial" panose="020B0604020202020204" pitchFamily="34" charset="0"/>
                <a:cs typeface="Arial" panose="020B0604020202020204" pitchFamily="34" charset="0"/>
              </a:rPr>
              <a:t>im</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Vertrieb</a:t>
            </a:r>
            <a:r>
              <a:rPr lang="en-US" sz="1200" dirty="0">
                <a:latin typeface="Arial" panose="020B0604020202020204" pitchFamily="34" charset="0"/>
                <a:cs typeface="Arial" panose="020B0604020202020204" pitchFamily="34" charset="0"/>
              </a:rPr>
              <a:t>, Inside Sales, Key Account </a:t>
            </a:r>
            <a:r>
              <a:rPr lang="de-DE" sz="1200" dirty="0">
                <a:latin typeface="Arial" panose="020B0604020202020204" pitchFamily="34" charset="0"/>
                <a:cs typeface="Arial" panose="020B0604020202020204" pitchFamily="34" charset="0"/>
              </a:rPr>
              <a:t>Manager</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„Die fünf Stufen der Nutzenargumentation“ als zentrale Methode des Verkaufsgesprächs.</a:t>
            </a:r>
          </a:p>
          <a:p>
            <a:r>
              <a:rPr lang="de-DE" sz="1200" dirty="0">
                <a:latin typeface="Arial" panose="020B0604020202020204" pitchFamily="34" charset="0"/>
                <a:cs typeface="Arial" panose="020B0604020202020204" pitchFamily="34" charset="0"/>
              </a:rPr>
              <a:t>Formate:</a:t>
            </a:r>
          </a:p>
          <a:p>
            <a:r>
              <a:rPr lang="de-DE" sz="1200" dirty="0">
                <a:latin typeface="Arial" panose="020B0604020202020204" pitchFamily="34" charset="0"/>
                <a:cs typeface="Arial" panose="020B0604020202020204" pitchFamily="34" charset="0"/>
              </a:rPr>
              <a:t>Moderation, Schulungsfilm, </a:t>
            </a:r>
            <a:r>
              <a:rPr lang="de-DE" sz="1200" dirty="0" err="1">
                <a:latin typeface="Arial" panose="020B0604020202020204" pitchFamily="34" charset="0"/>
                <a:cs typeface="Arial" panose="020B0604020202020204" pitchFamily="34" charset="0"/>
              </a:rPr>
              <a:t>Erklärfilm</a:t>
            </a:r>
            <a:r>
              <a:rPr lang="de-DE" sz="1200" dirty="0">
                <a:latin typeface="Arial" panose="020B0604020202020204" pitchFamily="34" charset="0"/>
                <a:cs typeface="Arial" panose="020B0604020202020204" pitchFamily="34" charset="0"/>
              </a:rPr>
              <a:t>, interaktive Aufgaben, Transferaufgaben, Test</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45 Minuten zuzüglich Transferaufgaben. Drei Kapitel, auch einzeln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a:t>
            </a:r>
          </a:p>
          <a:p>
            <a:r>
              <a:rPr lang="de-DE" sz="1200" dirty="0">
                <a:latin typeface="Arial" panose="020B0604020202020204" pitchFamily="34" charset="0"/>
                <a:cs typeface="Arial" panose="020B0604020202020204" pitchFamily="34" charset="0"/>
              </a:rPr>
              <a:t>Spieldauer der Videos: drei bis sechs Minuten</a:t>
            </a:r>
          </a:p>
        </p:txBody>
      </p:sp>
      <p:sp>
        <p:nvSpPr>
          <p:cNvPr id="6" name="Rechteck 5"/>
          <p:cNvSpPr/>
          <p:nvPr/>
        </p:nvSpPr>
        <p:spPr>
          <a:xfrm>
            <a:off x="4149080" y="0"/>
            <a:ext cx="270892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VERKAUF / VERTRIEB</a:t>
            </a:r>
          </a:p>
        </p:txBody>
      </p:sp>
    </p:spTree>
    <p:extLst>
      <p:ext uri="{BB962C8B-B14F-4D97-AF65-F5344CB8AC3E}">
        <p14:creationId xmlns:p14="http://schemas.microsoft.com/office/powerpoint/2010/main" val="4522491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332" y="4257575"/>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51216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66</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Verkauf / Vertrieb</a:t>
            </a:r>
            <a:br>
              <a:rPr lang="de-DE" dirty="0"/>
            </a:br>
            <a:r>
              <a:rPr lang="de-DE" dirty="0">
                <a:solidFill>
                  <a:schemeClr val="bg1">
                    <a:lumMod val="50000"/>
                  </a:schemeClr>
                </a:solidFill>
              </a:rPr>
              <a:t>Einwände entkräften</a:t>
            </a:r>
          </a:p>
        </p:txBody>
      </p:sp>
      <p:sp>
        <p:nvSpPr>
          <p:cNvPr id="7" name="Rechteck 6"/>
          <p:cNvSpPr/>
          <p:nvPr/>
        </p:nvSpPr>
        <p:spPr>
          <a:xfrm>
            <a:off x="116632" y="1475655"/>
            <a:ext cx="6741368"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Einwände decodieren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Reaktionsmuster für unterschiedliche Einwände entwickeln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Quittungsmethode souverän zur Entkräftung von Einwänden einsetzen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im Berufsalltag vorkommenden Einwände systematisch erfassen und bearbeiten</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Verkäufer, Vertriebsaußendienst, Mitarbeiter </a:t>
            </a:r>
            <a:r>
              <a:rPr lang="en-US" sz="1200" dirty="0" err="1">
                <a:latin typeface="Arial" panose="020B0604020202020204" pitchFamily="34" charset="0"/>
                <a:cs typeface="Arial" panose="020B0604020202020204" pitchFamily="34" charset="0"/>
              </a:rPr>
              <a:t>im</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Vertrieb</a:t>
            </a:r>
            <a:r>
              <a:rPr lang="en-US" sz="1200" dirty="0">
                <a:latin typeface="Arial" panose="020B0604020202020204" pitchFamily="34" charset="0"/>
                <a:cs typeface="Arial" panose="020B0604020202020204" pitchFamily="34" charset="0"/>
              </a:rPr>
              <a:t>, Inside Sales, Key Account </a:t>
            </a:r>
            <a:r>
              <a:rPr lang="de-DE" sz="1200" dirty="0">
                <a:latin typeface="Arial" panose="020B0604020202020204" pitchFamily="34" charset="0"/>
                <a:cs typeface="Arial" panose="020B0604020202020204" pitchFamily="34" charset="0"/>
              </a:rPr>
              <a:t>Manager</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Systematische Entkräftung von Einwänden mit der „Quittungsmethode“, Systematisierung der im Alltag vorkommenden Einwände.</a:t>
            </a:r>
          </a:p>
          <a:p>
            <a:r>
              <a:rPr lang="de-DE" sz="1200" dirty="0">
                <a:latin typeface="Arial" panose="020B0604020202020204" pitchFamily="34" charset="0"/>
                <a:cs typeface="Arial" panose="020B0604020202020204" pitchFamily="34" charset="0"/>
              </a:rPr>
              <a:t>Formate:</a:t>
            </a:r>
          </a:p>
          <a:p>
            <a:r>
              <a:rPr lang="de-DE" sz="1200" dirty="0">
                <a:latin typeface="Arial" panose="020B0604020202020204" pitchFamily="34" charset="0"/>
                <a:cs typeface="Arial" panose="020B0604020202020204" pitchFamily="34" charset="0"/>
              </a:rPr>
              <a:t>Moderation, Schulungsfilm, </a:t>
            </a:r>
            <a:r>
              <a:rPr lang="de-DE" sz="1200" dirty="0" err="1">
                <a:latin typeface="Arial" panose="020B0604020202020204" pitchFamily="34" charset="0"/>
                <a:cs typeface="Arial" panose="020B0604020202020204" pitchFamily="34" charset="0"/>
              </a:rPr>
              <a:t>Erklärfilm</a:t>
            </a:r>
            <a:r>
              <a:rPr lang="de-DE" sz="1200" dirty="0">
                <a:latin typeface="Arial" panose="020B0604020202020204" pitchFamily="34" charset="0"/>
                <a:cs typeface="Arial" panose="020B0604020202020204" pitchFamily="34" charset="0"/>
              </a:rPr>
              <a:t>, interaktive Aufgaben, Transferaufgaben, Test</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45 Minuten zuzüglich Transferaufgaben. Drei Kapitel, auch einzeln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a:t>
            </a:r>
          </a:p>
          <a:p>
            <a:r>
              <a:rPr lang="de-DE" sz="1200" dirty="0">
                <a:latin typeface="Arial" panose="020B0604020202020204" pitchFamily="34" charset="0"/>
                <a:cs typeface="Arial" panose="020B0604020202020204" pitchFamily="34" charset="0"/>
              </a:rPr>
              <a:t>Spieldauer der Videos: drei bis sechs Minuten</a:t>
            </a:r>
          </a:p>
        </p:txBody>
      </p:sp>
      <p:sp>
        <p:nvSpPr>
          <p:cNvPr id="6" name="Rechteck 5"/>
          <p:cNvSpPr/>
          <p:nvPr/>
        </p:nvSpPr>
        <p:spPr>
          <a:xfrm>
            <a:off x="4149080" y="0"/>
            <a:ext cx="270892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VERKAUF / VERTRIEB</a:t>
            </a:r>
          </a:p>
        </p:txBody>
      </p:sp>
    </p:spTree>
    <p:extLst>
      <p:ext uri="{BB962C8B-B14F-4D97-AF65-F5344CB8AC3E}">
        <p14:creationId xmlns:p14="http://schemas.microsoft.com/office/powerpoint/2010/main" val="11080790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4594" y="4473092"/>
            <a:ext cx="6858000" cy="1683083"/>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65618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67</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Verkauf / Vertrieb</a:t>
            </a:r>
            <a:br>
              <a:rPr lang="de-DE" dirty="0"/>
            </a:br>
            <a:r>
              <a:rPr lang="de-DE" dirty="0">
                <a:solidFill>
                  <a:schemeClr val="bg1">
                    <a:lumMod val="50000"/>
                  </a:schemeClr>
                </a:solidFill>
              </a:rPr>
              <a:t>Abschlüsse erzielen</a:t>
            </a:r>
          </a:p>
        </p:txBody>
      </p:sp>
      <p:sp>
        <p:nvSpPr>
          <p:cNvPr id="7" name="Rechteck 6"/>
          <p:cNvSpPr/>
          <p:nvPr/>
        </p:nvSpPr>
        <p:spPr>
          <a:xfrm>
            <a:off x="116632" y="1475655"/>
            <a:ext cx="6741368" cy="5940088"/>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Verbale und nonverbale Kaufsignale erkennen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Kaufabschlüsse zielgerichtet einleiten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„Abschlussfrage“ als Methode anwenden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Flexibel auf unterschiedliche Kundentypen eingehen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Projektmanagement-Tools nutzen, um Aufträge nachzuhalten</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Verkäufer, Vertriebsaußendienst, Mitarbeiter </a:t>
            </a:r>
            <a:r>
              <a:rPr lang="en-US" sz="1200" dirty="0" err="1">
                <a:latin typeface="Arial" panose="020B0604020202020204" pitchFamily="34" charset="0"/>
                <a:cs typeface="Arial" panose="020B0604020202020204" pitchFamily="34" charset="0"/>
              </a:rPr>
              <a:t>im</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Vertrieb</a:t>
            </a:r>
            <a:r>
              <a:rPr lang="en-US" sz="1200" dirty="0">
                <a:latin typeface="Arial" panose="020B0604020202020204" pitchFamily="34" charset="0"/>
                <a:cs typeface="Arial" panose="020B0604020202020204" pitchFamily="34" charset="0"/>
              </a:rPr>
              <a:t>, Inside Sales, Key Account </a:t>
            </a:r>
            <a:r>
              <a:rPr lang="de-DE" sz="1200" dirty="0">
                <a:latin typeface="Arial" panose="020B0604020202020204" pitchFamily="34" charset="0"/>
                <a:cs typeface="Arial" panose="020B0604020202020204" pitchFamily="34" charset="0"/>
              </a:rPr>
              <a:t>Manager</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Die „Abschlussfrage“ als Methode, um das Verkaufsgespräch zum Erfolg zu führen, PDCA-Methode als Grundlage des</a:t>
            </a:r>
          </a:p>
          <a:p>
            <a:r>
              <a:rPr lang="de-DE" sz="1200" dirty="0">
                <a:latin typeface="Arial" panose="020B0604020202020204" pitchFamily="34" charset="0"/>
                <a:cs typeface="Arial" panose="020B0604020202020204" pitchFamily="34" charset="0"/>
              </a:rPr>
              <a:t>Projektmanagements.</a:t>
            </a:r>
          </a:p>
          <a:p>
            <a:r>
              <a:rPr lang="de-DE" sz="1200" dirty="0">
                <a:latin typeface="Arial" panose="020B0604020202020204" pitchFamily="34" charset="0"/>
                <a:cs typeface="Arial" panose="020B0604020202020204" pitchFamily="34" charset="0"/>
              </a:rPr>
              <a:t>Formate:</a:t>
            </a:r>
          </a:p>
          <a:p>
            <a:r>
              <a:rPr lang="de-DE" sz="1200" dirty="0">
                <a:latin typeface="Arial" panose="020B0604020202020204" pitchFamily="34" charset="0"/>
                <a:cs typeface="Arial" panose="020B0604020202020204" pitchFamily="34" charset="0"/>
              </a:rPr>
              <a:t>Moderation, Schulungsfilm, </a:t>
            </a:r>
            <a:r>
              <a:rPr lang="de-DE" sz="1200" dirty="0" err="1">
                <a:latin typeface="Arial" panose="020B0604020202020204" pitchFamily="34" charset="0"/>
                <a:cs typeface="Arial" panose="020B0604020202020204" pitchFamily="34" charset="0"/>
              </a:rPr>
              <a:t>Erklärfilm</a:t>
            </a:r>
            <a:r>
              <a:rPr lang="de-DE" sz="1200" dirty="0">
                <a:latin typeface="Arial" panose="020B0604020202020204" pitchFamily="34" charset="0"/>
                <a:cs typeface="Arial" panose="020B0604020202020204" pitchFamily="34" charset="0"/>
              </a:rPr>
              <a:t>, interaktive Aufgaben, Transferaufgaben, Test</a:t>
            </a:r>
          </a:p>
          <a:p>
            <a:endParaRPr lang="de-DE" sz="2400" dirty="0">
              <a:solidFill>
                <a:srgbClr val="A36316"/>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45 Minuten zuzüglich Transferaufgaben. Vier Kapitel, auch einzeln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a:t>
            </a:r>
          </a:p>
          <a:p>
            <a:r>
              <a:rPr lang="de-DE" sz="1200" dirty="0">
                <a:latin typeface="Arial" panose="020B0604020202020204" pitchFamily="34" charset="0"/>
                <a:cs typeface="Arial" panose="020B0604020202020204" pitchFamily="34" charset="0"/>
              </a:rPr>
              <a:t>Spieldauer der Videos: drei bis sechs Minuten</a:t>
            </a:r>
          </a:p>
        </p:txBody>
      </p:sp>
      <p:sp>
        <p:nvSpPr>
          <p:cNvPr id="6" name="Rechteck 5"/>
          <p:cNvSpPr/>
          <p:nvPr/>
        </p:nvSpPr>
        <p:spPr>
          <a:xfrm>
            <a:off x="4149080" y="0"/>
            <a:ext cx="270892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VERKAUF / VERTRIEB</a:t>
            </a:r>
          </a:p>
        </p:txBody>
      </p:sp>
    </p:spTree>
    <p:extLst>
      <p:ext uri="{BB962C8B-B14F-4D97-AF65-F5344CB8AC3E}">
        <p14:creationId xmlns:p14="http://schemas.microsoft.com/office/powerpoint/2010/main" val="4024313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860032"/>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68</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Gesundheit</a:t>
            </a:r>
            <a:br>
              <a:rPr lang="de-DE" dirty="0"/>
            </a:br>
            <a:r>
              <a:rPr lang="de-DE" b="0" i="0" dirty="0">
                <a:solidFill>
                  <a:schemeClr val="bg1">
                    <a:lumMod val="50000"/>
                  </a:schemeClr>
                </a:solidFill>
                <a:effectLst/>
              </a:rPr>
              <a:t>Resilienz – Die innere Widerstandskraft stärken</a:t>
            </a:r>
            <a:br>
              <a:rPr lang="de-DE" b="0" i="0" dirty="0">
                <a:solidFill>
                  <a:srgbClr val="333333"/>
                </a:solidFill>
                <a:effectLst/>
                <a:latin typeface="BlinkMacSystemFont"/>
              </a:rPr>
            </a:br>
            <a:endParaRPr lang="de-DE" dirty="0">
              <a:solidFill>
                <a:schemeClr val="bg1">
                  <a:lumMod val="50000"/>
                </a:schemeClr>
              </a:solidFill>
            </a:endParaRPr>
          </a:p>
        </p:txBody>
      </p:sp>
      <p:sp>
        <p:nvSpPr>
          <p:cNvPr id="7" name="Rechteck 6"/>
          <p:cNvSpPr/>
          <p:nvPr/>
        </p:nvSpPr>
        <p:spPr>
          <a:xfrm>
            <a:off x="249216" y="1466547"/>
            <a:ext cx="6741368" cy="5416868"/>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de-DE" sz="1200" b="0" i="0" dirty="0">
                <a:solidFill>
                  <a:srgbClr val="333333"/>
                </a:solidFill>
                <a:effectLst/>
                <a:latin typeface="Arial" panose="020B0604020202020204" pitchFamily="34" charset="0"/>
                <a:cs typeface="Arial" panose="020B0604020202020204" pitchFamily="34" charset="0"/>
              </a:rPr>
              <a:t>Den Resilienz-Begriff und dessen Relevanz für den Arbeitsalltag verstehen</a:t>
            </a:r>
          </a:p>
          <a:p>
            <a:pPr marL="171450" indent="-171450" algn="l">
              <a:buFont typeface="Arial" panose="020B0604020202020204" pitchFamily="34" charset="0"/>
              <a:buChar char="•"/>
            </a:pPr>
            <a:r>
              <a:rPr lang="de-DE" sz="1200" b="0" i="0" dirty="0">
                <a:solidFill>
                  <a:srgbClr val="333333"/>
                </a:solidFill>
                <a:effectLst/>
                <a:latin typeface="Arial" panose="020B0604020202020204" pitchFamily="34" charset="0"/>
                <a:cs typeface="Arial" panose="020B0604020202020204" pitchFamily="34" charset="0"/>
              </a:rPr>
              <a:t>Die sieben Säulen der Resilienz kennen und in schwierigen Situationen nutzen können</a:t>
            </a:r>
          </a:p>
          <a:p>
            <a:pPr marL="171450" indent="-171450" algn="l">
              <a:buFont typeface="Arial" panose="020B0604020202020204" pitchFamily="34" charset="0"/>
              <a:buChar char="•"/>
            </a:pPr>
            <a:r>
              <a:rPr lang="de-DE" sz="1200" b="0" i="0" dirty="0">
                <a:solidFill>
                  <a:srgbClr val="333333"/>
                </a:solidFill>
                <a:effectLst/>
                <a:latin typeface="Arial" panose="020B0604020202020204" pitchFamily="34" charset="0"/>
                <a:cs typeface="Arial" panose="020B0604020202020204" pitchFamily="34" charset="0"/>
              </a:rPr>
              <a:t>Optimismus fördern, stressige Situationen akzeptieren und lösungsorientiert handeln können</a:t>
            </a:r>
          </a:p>
          <a:p>
            <a:pPr marL="171450" indent="-171450" algn="l">
              <a:buFont typeface="Arial" panose="020B0604020202020204" pitchFamily="34" charset="0"/>
              <a:buChar char="•"/>
            </a:pPr>
            <a:r>
              <a:rPr lang="de-DE" sz="1200" b="0" i="0" dirty="0">
                <a:solidFill>
                  <a:srgbClr val="333333"/>
                </a:solidFill>
                <a:effectLst/>
                <a:latin typeface="Arial" panose="020B0604020202020204" pitchFamily="34" charset="0"/>
                <a:cs typeface="Arial" panose="020B0604020202020204" pitchFamily="34" charset="0"/>
              </a:rPr>
              <a:t>Sich selbstbewusst Herausforderungen stellen und Verantwortung übernehmen können</a:t>
            </a:r>
          </a:p>
          <a:p>
            <a:pPr marL="171450" indent="-171450" algn="l">
              <a:buFont typeface="Arial" panose="020B0604020202020204" pitchFamily="34" charset="0"/>
              <a:buChar char="•"/>
            </a:pPr>
            <a:r>
              <a:rPr lang="de-DE" sz="1200" b="0" i="0" dirty="0">
                <a:solidFill>
                  <a:srgbClr val="333333"/>
                </a:solidFill>
                <a:effectLst/>
                <a:latin typeface="Arial" panose="020B0604020202020204" pitchFamily="34" charset="0"/>
                <a:cs typeface="Arial" panose="020B0604020202020204" pitchFamily="34" charset="0"/>
              </a:rPr>
              <a:t>Das eigene Netzwerk nutzen und die eigene Zukunft aktiv gestalten können</a:t>
            </a:r>
          </a:p>
          <a:p>
            <a:endParaRPr lang="de-DE" sz="2400" dirty="0">
              <a:solidFill>
                <a:srgbClr val="009EE3"/>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Mitarbeitende mit und ohne Führungsverantwortung, die ihre innere Widerstandskraft trainieren möchten; Mitarbeitende mit und ohne Führungsverantwortung, die sich für berufliche Herausforderungen rüsten möchten</a:t>
            </a:r>
          </a:p>
          <a:p>
            <a:endParaRPr lang="de-DE" sz="1200" dirty="0">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Schulungsvideos mit Übersichten, Checklisten, Vorlagen, Lernfragen und abschließendem Lerntest</a:t>
            </a:r>
          </a:p>
          <a:p>
            <a:endParaRPr lang="de-DE" sz="2400" dirty="0">
              <a:solidFill>
                <a:srgbClr val="009EE3"/>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Lerndauer ca. 60 Minuten</a:t>
            </a: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GESUNDHEIT</a:t>
            </a:r>
          </a:p>
        </p:txBody>
      </p:sp>
    </p:spTree>
    <p:extLst>
      <p:ext uri="{BB962C8B-B14F-4D97-AF65-F5344CB8AC3E}">
        <p14:creationId xmlns:p14="http://schemas.microsoft.com/office/powerpoint/2010/main" val="36676460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12188" y="5292080"/>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69</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Gesundheit</a:t>
            </a:r>
            <a:br>
              <a:rPr lang="de-DE" dirty="0"/>
            </a:br>
            <a:r>
              <a:rPr lang="de-DE" b="0" i="0" dirty="0">
                <a:solidFill>
                  <a:schemeClr val="bg1">
                    <a:lumMod val="50000"/>
                  </a:schemeClr>
                </a:solidFill>
                <a:effectLst/>
              </a:rPr>
              <a:t>Burnout besser verstehen und bewältigen</a:t>
            </a:r>
            <a:br>
              <a:rPr lang="de-DE" b="0" i="0" dirty="0">
                <a:solidFill>
                  <a:srgbClr val="333333"/>
                </a:solidFill>
                <a:effectLst/>
                <a:latin typeface="BlinkMacSystemFont"/>
              </a:rPr>
            </a:br>
            <a:endParaRPr lang="de-DE" dirty="0">
              <a:solidFill>
                <a:schemeClr val="bg1">
                  <a:lumMod val="50000"/>
                </a:schemeClr>
              </a:solidFill>
            </a:endParaRPr>
          </a:p>
        </p:txBody>
      </p:sp>
      <p:sp>
        <p:nvSpPr>
          <p:cNvPr id="7" name="Rechteck 6"/>
          <p:cNvSpPr/>
          <p:nvPr/>
        </p:nvSpPr>
        <p:spPr>
          <a:xfrm>
            <a:off x="161580" y="1403648"/>
            <a:ext cx="6741368" cy="6155531"/>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Den Begriff „Burnout“ richtig einordnen können</a:t>
            </a: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Zwischen den drei Phasen der Burnout-Entstehung differenzieren können</a:t>
            </a: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Risikofaktoren für Burnout kennen</a:t>
            </a: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Vorbeugende Maßnahmen gegen Burnout kennen</a:t>
            </a: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Bei manifesten Burnout-Symptomen richtig handeln können</a:t>
            </a:r>
          </a:p>
          <a:p>
            <a:pPr marL="171450" indent="-171450" algn="l">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algn="l"/>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Mitarbeitende und Führungskräfte, die stark gestresst und beansprucht sind; Mitarbeiter/-innen und Führungskräfte, die das Gefühl haben, ein Burnout zu haben oder zu bekommen; Mitarbeitende und Führungskräfte, die sich für das Thema Burnout interessieren und mehr darüber erfahren möchten; Mitarbeiter/-innen und Führungskräfte, die ein drohendes Burnout verhindern möchten; Mitarbeitende und Führungskräfte, die den Eindruck haben, dass jemand aus ihrem Umfeld an Burnout erkrankt ist, und wissen möchten, wie sie handeln können</a:t>
            </a:r>
          </a:p>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endParaRPr lang="de-DE" sz="2400" dirty="0">
              <a:solidFill>
                <a:srgbClr val="009EE3"/>
              </a:solidFill>
              <a:latin typeface="OpenSans-Semibold"/>
            </a:endParaRPr>
          </a:p>
          <a:p>
            <a:endParaRPr lang="de-DE" sz="2400" dirty="0">
              <a:solidFill>
                <a:srgbClr val="009EE3"/>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Lerndauer ca. 70 Minuten</a:t>
            </a: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GESUNDHEIT</a:t>
            </a:r>
          </a:p>
        </p:txBody>
      </p:sp>
    </p:spTree>
    <p:extLst>
      <p:ext uri="{BB962C8B-B14F-4D97-AF65-F5344CB8AC3E}">
        <p14:creationId xmlns:p14="http://schemas.microsoft.com/office/powerpoint/2010/main" val="2114193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860032"/>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0" y="1907704"/>
            <a:ext cx="6858000" cy="2016224"/>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7</a:t>
            </a:fld>
            <a:endParaRPr lang="de-DE"/>
          </a:p>
        </p:txBody>
      </p:sp>
      <p:sp>
        <p:nvSpPr>
          <p:cNvPr id="5" name="Titel 4"/>
          <p:cNvSpPr>
            <a:spLocks noGrp="1"/>
          </p:cNvSpPr>
          <p:nvPr>
            <p:ph type="title"/>
          </p:nvPr>
        </p:nvSpPr>
        <p:spPr>
          <a:xfrm>
            <a:off x="260648" y="467544"/>
            <a:ext cx="6275040" cy="1224136"/>
          </a:xfrm>
        </p:spPr>
        <p:txBody>
          <a:bodyPr>
            <a:normAutofit/>
          </a:bodyPr>
          <a:lstStyle/>
          <a:p>
            <a:r>
              <a:rPr lang="de-DE" sz="2400" b="1" dirty="0">
                <a:solidFill>
                  <a:schemeClr val="tx1"/>
                </a:solidFill>
              </a:rPr>
              <a:t>Führung</a:t>
            </a:r>
            <a:br>
              <a:rPr lang="de-DE" dirty="0"/>
            </a:br>
            <a:r>
              <a:rPr lang="de-DE" dirty="0">
                <a:solidFill>
                  <a:schemeClr val="bg1">
                    <a:lumMod val="50000"/>
                  </a:schemeClr>
                </a:solidFill>
              </a:rPr>
              <a:t>Change Management – Veränderungsprozesse</a:t>
            </a:r>
            <a:br>
              <a:rPr lang="de-DE" dirty="0">
                <a:solidFill>
                  <a:schemeClr val="bg1">
                    <a:lumMod val="50000"/>
                  </a:schemeClr>
                </a:solidFill>
              </a:rPr>
            </a:br>
            <a:r>
              <a:rPr lang="de-DE" dirty="0">
                <a:solidFill>
                  <a:schemeClr val="bg1">
                    <a:lumMod val="50000"/>
                  </a:schemeClr>
                </a:solidFill>
              </a:rPr>
              <a:t>erfolgreich gestalten</a:t>
            </a:r>
          </a:p>
        </p:txBody>
      </p:sp>
      <p:sp>
        <p:nvSpPr>
          <p:cNvPr id="7" name="Rechteck 6"/>
          <p:cNvSpPr/>
          <p:nvPr/>
        </p:nvSpPr>
        <p:spPr>
          <a:xfrm>
            <a:off x="116632" y="1475655"/>
            <a:ext cx="6741368" cy="5786199"/>
          </a:xfrm>
          <a:prstGeom prst="rect">
            <a:avLst/>
          </a:prstGeom>
        </p:spPr>
        <p:txBody>
          <a:bodyPr wrap="square">
            <a:spAutoFit/>
          </a:bodyPr>
          <a:lstStyle/>
          <a:p>
            <a:endParaRPr lang="de-DE" sz="1400" dirty="0">
              <a:solidFill>
                <a:srgbClr val="004988"/>
              </a:solidFill>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6EB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Sie Veränderungsprozesse erfolgreich gestalten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Was einige der bekanntesten Veränderungsmodelle gemeinsam haben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Welche Phasen in den allermeisten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Veränderungsprozessen durchlaufen werden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Welche konkreten Maßnahmen und Tools Sie in den einzelnen Phasen nutzen können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Wie Sie mit Widerständen umgehen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Teamleiter, Change Manager, Personalverantwortliche</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Professionelle Moderation, Videos und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Übungsfragen, Transferaufgaben, Kernbotschaften,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Gesamtlerndauer ca. 60 Minuten zzgl. der Transferaufgaben mit individueller Bearbeitungszeit; Sieben Kapitel, auch einzeln</a:t>
            </a:r>
          </a:p>
          <a:p>
            <a:r>
              <a:rPr lang="de-DE" sz="1200" dirty="0">
                <a:latin typeface="Arial" panose="020B0604020202020204" pitchFamily="34" charset="0"/>
                <a:cs typeface="Arial" panose="020B0604020202020204" pitchFamily="34" charset="0"/>
              </a:rPr>
              <a:t>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Durchschnittliche Spieldauer der einzelnen Videos: 3 bis 5 Minuten</a:t>
            </a:r>
            <a:r>
              <a:rPr lang="de-DE" sz="1200" dirty="0">
                <a:solidFill>
                  <a:srgbClr val="7F7F7F"/>
                </a:solidFill>
                <a:latin typeface="Arial" panose="020B0604020202020204" pitchFamily="34" charset="0"/>
                <a:cs typeface="Arial" panose="020B0604020202020204" pitchFamily="34" charset="0"/>
              </a:rPr>
              <a:t>.</a:t>
            </a:r>
            <a:endParaRPr lang="de-DE" sz="1050" dirty="0">
              <a:latin typeface="Arial" panose="020B0604020202020204" pitchFamily="34" charset="0"/>
              <a:cs typeface="Arial" panose="020B0604020202020204" pitchFamily="34" charset="0"/>
            </a:endParaRP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30619966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0" y="4716016"/>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8" name="Rechteck 7"/>
          <p:cNvSpPr/>
          <p:nvPr/>
        </p:nvSpPr>
        <p:spPr>
          <a:xfrm>
            <a:off x="-2332" y="1763688"/>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70</a:t>
            </a:fld>
            <a:endParaRPr lang="de-DE" dirty="0"/>
          </a:p>
        </p:txBody>
      </p:sp>
      <p:sp>
        <p:nvSpPr>
          <p:cNvPr id="5" name="Titel 4"/>
          <p:cNvSpPr>
            <a:spLocks noGrp="1"/>
          </p:cNvSpPr>
          <p:nvPr>
            <p:ph type="title"/>
          </p:nvPr>
        </p:nvSpPr>
        <p:spPr>
          <a:xfrm>
            <a:off x="260648" y="539552"/>
            <a:ext cx="6275040" cy="1080120"/>
          </a:xfrm>
        </p:spPr>
        <p:txBody>
          <a:bodyPr>
            <a:normAutofit/>
          </a:bodyPr>
          <a:lstStyle/>
          <a:p>
            <a:r>
              <a:rPr lang="de-DE" sz="2400" b="1" dirty="0">
                <a:solidFill>
                  <a:schemeClr val="tx1"/>
                </a:solidFill>
              </a:rPr>
              <a:t>Gesundheit</a:t>
            </a:r>
            <a:br>
              <a:rPr lang="de-DE" dirty="0"/>
            </a:br>
            <a:r>
              <a:rPr lang="de-DE" dirty="0">
                <a:solidFill>
                  <a:schemeClr val="bg1">
                    <a:lumMod val="50000"/>
                  </a:schemeClr>
                </a:solidFill>
              </a:rPr>
              <a:t>Stressmanagement – Stress erfolgreich und gelassen meistern</a:t>
            </a:r>
            <a:br>
              <a:rPr lang="de-DE" b="0" i="0" dirty="0">
                <a:solidFill>
                  <a:srgbClr val="333333"/>
                </a:solidFill>
                <a:effectLst/>
                <a:latin typeface="BlinkMacSystemFont"/>
              </a:rPr>
            </a:br>
            <a:endParaRPr lang="de-DE" dirty="0">
              <a:solidFill>
                <a:schemeClr val="bg1">
                  <a:lumMod val="50000"/>
                </a:schemeClr>
              </a:solidFill>
            </a:endParaRPr>
          </a:p>
        </p:txBody>
      </p:sp>
      <p:sp>
        <p:nvSpPr>
          <p:cNvPr id="7" name="Rechteck 6"/>
          <p:cNvSpPr/>
          <p:nvPr/>
        </p:nvSpPr>
        <p:spPr>
          <a:xfrm>
            <a:off x="116632" y="1448068"/>
            <a:ext cx="6741368" cy="5816977"/>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Lernziele</a:t>
            </a:r>
          </a:p>
          <a:p>
            <a:endParaRPr lang="de-DE" sz="1400" dirty="0">
              <a:solidFill>
                <a:srgbClr val="004988"/>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Den Begriff Stress verstehen und einordnen können</a:t>
            </a: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Den Zusammenhang zwischen Stressoren, Stressverstärkern und Stressreaktionen verstehen</a:t>
            </a: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Stress souverän und erfolgreich managen</a:t>
            </a:r>
          </a:p>
          <a:p>
            <a:pPr marL="171450" indent="-171450" algn="l">
              <a:buFont typeface="Arial" panose="020B0604020202020204" pitchFamily="34" charset="0"/>
              <a:buChar char="•"/>
            </a:pPr>
            <a:r>
              <a:rPr lang="de-DE" sz="1200" dirty="0">
                <a:latin typeface="Arial" panose="020B0604020202020204" pitchFamily="34" charset="0"/>
                <a:cs typeface="Arial" panose="020B0604020202020204" pitchFamily="34" charset="0"/>
              </a:rPr>
              <a:t>Stress im Alltag konstruktiv begegnen</a:t>
            </a:r>
          </a:p>
          <a:p>
            <a:pPr algn="l"/>
            <a:endParaRPr lang="de-DE" sz="1200" dirty="0">
              <a:latin typeface="Arial" panose="020B0604020202020204" pitchFamily="34" charset="0"/>
              <a:cs typeface="Arial" panose="020B0604020202020204" pitchFamily="34" charset="0"/>
            </a:endParaRPr>
          </a:p>
          <a:p>
            <a:pPr algn="l"/>
            <a:endParaRPr lang="de-DE" sz="1200" dirty="0">
              <a:latin typeface="Arial" panose="020B0604020202020204" pitchFamily="34" charset="0"/>
              <a:cs typeface="Arial" panose="020B0604020202020204" pitchFamily="34" charset="0"/>
            </a:endParaRPr>
          </a:p>
          <a:p>
            <a:pPr algn="l"/>
            <a:endParaRPr lang="de-DE" sz="1200" dirty="0">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Mitarbeiter/-innen und Führungskräfte, die sehr starken Stress erleben; Mitarbeitende und Führungskräfte, die ihr Stressmanagement verbessern und etwas für ihre Gesundheit tun wollen</a:t>
            </a:r>
          </a:p>
          <a:p>
            <a:endParaRPr lang="de-DE" sz="1400" dirty="0">
              <a:solidFill>
                <a:srgbClr val="004988"/>
              </a:solidFill>
              <a:latin typeface="Arial" panose="020B0604020202020204" pitchFamily="34" charset="0"/>
              <a:cs typeface="Arial" panose="020B0604020202020204" pitchFamily="34" charset="0"/>
            </a:endParaRPr>
          </a:p>
          <a:p>
            <a:endParaRPr lang="de-DE" sz="1400" dirty="0">
              <a:solidFill>
                <a:srgbClr val="004988"/>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Wissens-Check, Animierte </a:t>
            </a:r>
            <a:r>
              <a:rPr lang="de-DE" sz="1200" dirty="0" err="1">
                <a:latin typeface="Arial" panose="020B0604020202020204" pitchFamily="34" charset="0"/>
                <a:cs typeface="Arial" panose="020B0604020202020204" pitchFamily="34" charset="0"/>
              </a:rPr>
              <a:t>Erklärfilme</a:t>
            </a:r>
            <a:r>
              <a:rPr lang="de-DE" sz="1200" dirty="0">
                <a:latin typeface="Arial" panose="020B0604020202020204" pitchFamily="34" charset="0"/>
                <a:cs typeface="Arial" panose="020B0604020202020204" pitchFamily="34" charset="0"/>
              </a:rPr>
              <a:t>, Moderierte Video Lectures, Spielszenen, Transferaufgaben, Interaktive Elemente, Kernbotschaften</a:t>
            </a:r>
          </a:p>
          <a:p>
            <a:endParaRPr lang="de-DE" sz="2400" dirty="0">
              <a:solidFill>
                <a:srgbClr val="009EE3"/>
              </a:solidFill>
              <a:latin typeface="OpenSans-Semibold"/>
            </a:endParaRPr>
          </a:p>
          <a:p>
            <a:endParaRPr lang="de-DE" sz="2400" dirty="0">
              <a:solidFill>
                <a:srgbClr val="009EE3"/>
              </a:solidFill>
              <a:latin typeface="OpenSans-Semibold"/>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4988"/>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Lerndauer ca. 70 Minuten</a:t>
            </a:r>
          </a:p>
        </p:txBody>
      </p:sp>
      <p:sp>
        <p:nvSpPr>
          <p:cNvPr id="6" name="Rechteck 5"/>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GESUNDHEIT</a:t>
            </a:r>
          </a:p>
        </p:txBody>
      </p:sp>
    </p:spTree>
    <p:extLst>
      <p:ext uri="{BB962C8B-B14F-4D97-AF65-F5344CB8AC3E}">
        <p14:creationId xmlns:p14="http://schemas.microsoft.com/office/powerpoint/2010/main" val="105536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788024"/>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0" y="1907704"/>
            <a:ext cx="6858000" cy="1728192"/>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8</a:t>
            </a:fld>
            <a:endParaRPr lang="de-DE"/>
          </a:p>
        </p:txBody>
      </p:sp>
      <p:sp>
        <p:nvSpPr>
          <p:cNvPr id="5" name="Titel 4"/>
          <p:cNvSpPr>
            <a:spLocks noGrp="1"/>
          </p:cNvSpPr>
          <p:nvPr>
            <p:ph type="title"/>
          </p:nvPr>
        </p:nvSpPr>
        <p:spPr>
          <a:xfrm>
            <a:off x="260648" y="539552"/>
            <a:ext cx="6275040" cy="936104"/>
          </a:xfrm>
        </p:spPr>
        <p:txBody>
          <a:bodyPr/>
          <a:lstStyle/>
          <a:p>
            <a:r>
              <a:rPr lang="de-DE" sz="2400" b="1" dirty="0">
                <a:solidFill>
                  <a:schemeClr val="tx1"/>
                </a:solidFill>
              </a:rPr>
              <a:t>Führung</a:t>
            </a:r>
            <a:br>
              <a:rPr lang="de-DE" dirty="0"/>
            </a:br>
            <a:r>
              <a:rPr lang="de-DE" dirty="0">
                <a:solidFill>
                  <a:schemeClr val="bg1">
                    <a:lumMod val="50000"/>
                  </a:schemeClr>
                </a:solidFill>
              </a:rPr>
              <a:t>Mitarbeiter Führen in der Krise</a:t>
            </a:r>
          </a:p>
        </p:txBody>
      </p:sp>
      <p:sp>
        <p:nvSpPr>
          <p:cNvPr id="7" name="Rechteck 6"/>
          <p:cNvSpPr/>
          <p:nvPr/>
        </p:nvSpPr>
        <p:spPr>
          <a:xfrm>
            <a:off x="116632" y="1475655"/>
            <a:ext cx="6480720" cy="5724644"/>
          </a:xfrm>
          <a:prstGeom prst="rect">
            <a:avLst/>
          </a:prstGeom>
        </p:spPr>
        <p:txBody>
          <a:bodyPr wrap="square">
            <a:spAutoFit/>
          </a:bodyPr>
          <a:lstStyle/>
          <a:p>
            <a:endParaRPr lang="de-DE" sz="2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6EB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Krisen sind keine Katastrophen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einer Krise werden in der Regel fünf Phasen durchlaufen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der Krise dreht sich alles um gute Kommunikation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 Krisen ist von vielen Seiten mit Druck zu rechnen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Resilienz hilft, Krisen zu meistern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mit Personalverantwortung,</a:t>
            </a:r>
          </a:p>
          <a:p>
            <a:r>
              <a:rPr lang="de-DE" sz="1200" dirty="0">
                <a:latin typeface="Arial" panose="020B0604020202020204" pitchFamily="34" charset="0"/>
                <a:cs typeface="Arial" panose="020B0604020202020204" pitchFamily="34" charset="0"/>
              </a:rPr>
              <a:t>Mitarbeiter von Personalabteilungen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Video Lectures, Transferaufgaben, Lernfragen,</a:t>
            </a:r>
          </a:p>
          <a:p>
            <a:r>
              <a:rPr lang="de-DE" sz="1200" dirty="0">
                <a:latin typeface="Arial" panose="020B0604020202020204" pitchFamily="34" charset="0"/>
                <a:cs typeface="Arial" panose="020B0604020202020204" pitchFamily="34" charset="0"/>
              </a:rPr>
              <a:t>Kernbotschaften,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45 Minuten, ohne Transferaufgaben; in sich geschlossene Kapitel, die auch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sind; Videospieldauer</a:t>
            </a:r>
          </a:p>
          <a:p>
            <a:r>
              <a:rPr lang="de-DE" sz="1200" dirty="0">
                <a:latin typeface="Arial" panose="020B0604020202020204" pitchFamily="34" charset="0"/>
                <a:cs typeface="Arial" panose="020B0604020202020204" pitchFamily="34" charset="0"/>
              </a:rPr>
              <a:t>pro Kapitel ca. 3 bis 6 Minuten</a:t>
            </a:r>
            <a:endParaRPr lang="de-DE" sz="1050" dirty="0">
              <a:latin typeface="Arial" panose="020B0604020202020204" pitchFamily="34" charset="0"/>
              <a:cs typeface="Arial" panose="020B0604020202020204" pitchFamily="34" charset="0"/>
            </a:endParaRP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2789230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4644008"/>
            <a:ext cx="6858000" cy="1152128"/>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6" name="Rechteck 5"/>
          <p:cNvSpPr/>
          <p:nvPr/>
        </p:nvSpPr>
        <p:spPr>
          <a:xfrm>
            <a:off x="0" y="1691680"/>
            <a:ext cx="6858000" cy="1800200"/>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2" name="Foliennummernplatzhalter 1"/>
          <p:cNvSpPr>
            <a:spLocks noGrp="1"/>
          </p:cNvSpPr>
          <p:nvPr>
            <p:ph type="sldNum" sz="quarter" idx="12"/>
          </p:nvPr>
        </p:nvSpPr>
        <p:spPr/>
        <p:txBody>
          <a:bodyPr/>
          <a:lstStyle/>
          <a:p>
            <a:fld id="{68C733BC-1A7A-43F2-933F-05837D8ADF19}" type="slidenum">
              <a:rPr lang="de-DE" smtClean="0"/>
              <a:pPr/>
              <a:t>9</a:t>
            </a:fld>
            <a:endParaRPr lang="de-DE" dirty="0"/>
          </a:p>
        </p:txBody>
      </p:sp>
      <p:sp>
        <p:nvSpPr>
          <p:cNvPr id="5" name="Titel 4"/>
          <p:cNvSpPr>
            <a:spLocks noGrp="1"/>
          </p:cNvSpPr>
          <p:nvPr>
            <p:ph type="title"/>
          </p:nvPr>
        </p:nvSpPr>
        <p:spPr>
          <a:xfrm>
            <a:off x="260648" y="539552"/>
            <a:ext cx="6275040" cy="936104"/>
          </a:xfrm>
        </p:spPr>
        <p:txBody>
          <a:bodyPr/>
          <a:lstStyle/>
          <a:p>
            <a:r>
              <a:rPr lang="de-DE" sz="2400" b="1" dirty="0">
                <a:solidFill>
                  <a:schemeClr val="tx1"/>
                </a:solidFill>
              </a:rPr>
              <a:t>Führung</a:t>
            </a:r>
            <a:br>
              <a:rPr lang="de-DE" dirty="0"/>
            </a:br>
            <a:r>
              <a:rPr lang="de-DE" dirty="0">
                <a:solidFill>
                  <a:schemeClr val="bg1">
                    <a:lumMod val="50000"/>
                  </a:schemeClr>
                </a:solidFill>
              </a:rPr>
              <a:t>Das Bewerbungsgespräch führen</a:t>
            </a:r>
          </a:p>
        </p:txBody>
      </p:sp>
      <p:sp>
        <p:nvSpPr>
          <p:cNvPr id="7" name="Rechteck 6"/>
          <p:cNvSpPr/>
          <p:nvPr/>
        </p:nvSpPr>
        <p:spPr>
          <a:xfrm>
            <a:off x="116632" y="1475655"/>
            <a:ext cx="6480720" cy="5570756"/>
          </a:xfrm>
          <a:prstGeom prst="rect">
            <a:avLst/>
          </a:prstGeom>
        </p:spPr>
        <p:txBody>
          <a:bodyPr wrap="square">
            <a:spAutoFit/>
          </a:bodyPr>
          <a:lstStyle/>
          <a:p>
            <a:endParaRPr lang="de-DE" sz="1400" dirty="0">
              <a:solidFill>
                <a:srgbClr val="006EBA"/>
              </a:solidFill>
              <a:latin typeface="Arial" panose="020B0604020202020204" pitchFamily="34" charset="0"/>
              <a:cs typeface="Arial" panose="020B0604020202020204" pitchFamily="34" charset="0"/>
            </a:endParaRPr>
          </a:p>
          <a:p>
            <a:endParaRPr lang="de-DE" sz="1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Kompetenzziele</a:t>
            </a:r>
          </a:p>
          <a:p>
            <a:endParaRPr lang="de-DE" sz="1400" dirty="0">
              <a:solidFill>
                <a:srgbClr val="006EBA"/>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Stellenbeschreibung erstellen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Anforderungsprofil entwickeln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Das Einstellungsgespräch führen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richtigen Fragen stellen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Die richtigen Schlüsse ziehen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Zielgruppe</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Führungskräfte mit Personalverantwortung,</a:t>
            </a:r>
          </a:p>
          <a:p>
            <a:r>
              <a:rPr lang="de-DE" sz="1200" dirty="0">
                <a:latin typeface="Arial" panose="020B0604020202020204" pitchFamily="34" charset="0"/>
                <a:cs typeface="Arial" panose="020B0604020202020204" pitchFamily="34" charset="0"/>
              </a:rPr>
              <a:t>Mitarbeiter von Personalabteilungen</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Methoden</a:t>
            </a:r>
          </a:p>
          <a:p>
            <a:endParaRPr lang="de-DE" sz="14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Video Lectures, Tipps, Merkhilfen, Transferaufgaben, Vorlagen, Lernfragen, Kernbotschaften, Abschlusstest</a:t>
            </a:r>
          </a:p>
          <a:p>
            <a:endParaRPr lang="de-DE" sz="2400" dirty="0">
              <a:solidFill>
                <a:srgbClr val="006EBA"/>
              </a:solidFill>
              <a:latin typeface="Arial" panose="020B0604020202020204" pitchFamily="34" charset="0"/>
              <a:cs typeface="Arial" panose="020B0604020202020204" pitchFamily="34" charset="0"/>
            </a:endParaRPr>
          </a:p>
          <a:p>
            <a:r>
              <a:rPr lang="de-DE" sz="1400" dirty="0">
                <a:solidFill>
                  <a:srgbClr val="004988"/>
                </a:solidFill>
                <a:latin typeface="Arial" panose="020B0604020202020204" pitchFamily="34" charset="0"/>
                <a:cs typeface="Arial" panose="020B0604020202020204" pitchFamily="34" charset="0"/>
              </a:rPr>
              <a:t>Lerndauer</a:t>
            </a:r>
          </a:p>
          <a:p>
            <a:endParaRPr lang="de-DE" sz="1400" dirty="0">
              <a:solidFill>
                <a:srgbClr val="006EBA"/>
              </a:solidFill>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Ca. 45 Minuten, ohne Transferaufgaben; in sich geschlossene Kapitel, die auch als </a:t>
            </a:r>
            <a:r>
              <a:rPr lang="de-DE" sz="1200" dirty="0" err="1">
                <a:latin typeface="Arial" panose="020B0604020202020204" pitchFamily="34" charset="0"/>
                <a:cs typeface="Arial" panose="020B0604020202020204" pitchFamily="34" charset="0"/>
              </a:rPr>
              <a:t>Microlearning</a:t>
            </a:r>
            <a:r>
              <a:rPr lang="de-DE" sz="1200" dirty="0">
                <a:latin typeface="Arial" panose="020B0604020202020204" pitchFamily="34" charset="0"/>
                <a:cs typeface="Arial" panose="020B0604020202020204" pitchFamily="34" charset="0"/>
              </a:rPr>
              <a:t> nutzbar sind; Videospieldauer</a:t>
            </a:r>
          </a:p>
          <a:p>
            <a:r>
              <a:rPr lang="de-DE" sz="1200" dirty="0">
                <a:latin typeface="Arial" panose="020B0604020202020204" pitchFamily="34" charset="0"/>
                <a:cs typeface="Arial" panose="020B0604020202020204" pitchFamily="34" charset="0"/>
              </a:rPr>
              <a:t>pro Kapitel 3 bis 4 Minuten</a:t>
            </a:r>
            <a:endParaRPr lang="de-DE" sz="800" dirty="0">
              <a:latin typeface="Arial" panose="020B0604020202020204" pitchFamily="34" charset="0"/>
              <a:cs typeface="Arial" panose="020B0604020202020204" pitchFamily="34" charset="0"/>
            </a:endParaRPr>
          </a:p>
        </p:txBody>
      </p:sp>
      <p:sp>
        <p:nvSpPr>
          <p:cNvPr id="9" name="Rechteck 8"/>
          <p:cNvSpPr/>
          <p:nvPr/>
        </p:nvSpPr>
        <p:spPr>
          <a:xfrm>
            <a:off x="4292600" y="0"/>
            <a:ext cx="2565400" cy="395536"/>
          </a:xfrm>
          <a:prstGeom prst="rect">
            <a:avLst/>
          </a:prstGeom>
          <a:solidFill>
            <a:srgbClr val="D2DDEA"/>
          </a:solidFill>
          <a:ln>
            <a:solidFill>
              <a:srgbClr val="D2DD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004988"/>
                </a:solidFill>
                <a:latin typeface="Arial" panose="020B0604020202020204" pitchFamily="34" charset="0"/>
                <a:cs typeface="Arial" panose="020B0604020202020204" pitchFamily="34" charset="0"/>
              </a:rPr>
              <a:t>FÜHRUNG</a:t>
            </a:r>
          </a:p>
        </p:txBody>
      </p:sp>
    </p:spTree>
    <p:extLst>
      <p:ext uri="{BB962C8B-B14F-4D97-AF65-F5344CB8AC3E}">
        <p14:creationId xmlns:p14="http://schemas.microsoft.com/office/powerpoint/2010/main" val="214665149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ae434e2b-6fb6-4857-b481-761902932f44}" enabled="0" method="" siteId="{ae434e2b-6fb6-4857-b481-761902932f44}" removed="1"/>
</clbl:labelList>
</file>

<file path=docProps/app.xml><?xml version="1.0" encoding="utf-8"?>
<Properties xmlns="http://schemas.openxmlformats.org/officeDocument/2006/extended-properties" xmlns:vt="http://schemas.openxmlformats.org/officeDocument/2006/docPropsVTypes">
  <TotalTime>0</TotalTime>
  <Words>7632</Words>
  <Application>Microsoft Office PowerPoint</Application>
  <PresentationFormat>Bildschirmpräsentation (4:3)</PresentationFormat>
  <Paragraphs>1779</Paragraphs>
  <Slides>70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70</vt:i4>
      </vt:variant>
    </vt:vector>
  </HeadingPairs>
  <TitlesOfParts>
    <vt:vector size="78" baseType="lpstr">
      <vt:lpstr>Arial</vt:lpstr>
      <vt:lpstr>Arial (Textkörper)</vt:lpstr>
      <vt:lpstr>BlinkMacSystemFont</vt:lpstr>
      <vt:lpstr>Calibri</vt:lpstr>
      <vt:lpstr>Courier New</vt:lpstr>
      <vt:lpstr>OpenSans-Semibold</vt:lpstr>
      <vt:lpstr>Wingdings</vt:lpstr>
      <vt:lpstr>Larissa</vt:lpstr>
      <vt:lpstr>PowerPoint-Präsentation</vt:lpstr>
      <vt:lpstr>E-Learnings auf Deutsch</vt:lpstr>
      <vt:lpstr>E-Learnings auf Deutsch</vt:lpstr>
      <vt:lpstr>E-Learnings auf Deutsch</vt:lpstr>
      <vt:lpstr>Führung Agile Führung</vt:lpstr>
      <vt:lpstr>Führung Fremdpersonal Richtig Einsetzen- Was Führungskräfte wissen müssen</vt:lpstr>
      <vt:lpstr>Führung Change Management – Veränderungsprozesse erfolgreich gestalten</vt:lpstr>
      <vt:lpstr>Führung Mitarbeiter Führen in der Krise</vt:lpstr>
      <vt:lpstr>Führung Das Bewerbungsgespräch führen</vt:lpstr>
      <vt:lpstr>Führung Teamentwicklung erfolgreich gestalten</vt:lpstr>
      <vt:lpstr>Führung Teamrollen kennen und produktiv machen</vt:lpstr>
      <vt:lpstr>Führung Teamphasen erfolgreich managen</vt:lpstr>
      <vt:lpstr>Führung Virtuelle Teams – Motivation und Vertrauen  schaffen</vt:lpstr>
      <vt:lpstr>Führung Virtuelle Teams – Kommunikation</vt:lpstr>
      <vt:lpstr>Führung Interkulturelle Kommunikation in Teams</vt:lpstr>
      <vt:lpstr>Führung Konfliktmanagement für Führungskräfte</vt:lpstr>
      <vt:lpstr>Führung Mitarbeiter/-innen Motivieren</vt:lpstr>
      <vt:lpstr>Führung Feedback geben</vt:lpstr>
      <vt:lpstr>Führung Gute Entscheidungen treffen</vt:lpstr>
      <vt:lpstr>Führung Neu in der Führungsrolle</vt:lpstr>
      <vt:lpstr>Führung Aufgaben Delegieren</vt:lpstr>
      <vt:lpstr>Führung Führen nach Reifegrad</vt:lpstr>
      <vt:lpstr>Führung Change Management, mit Klaus Doppler</vt:lpstr>
      <vt:lpstr>Führung Trennungsgespräche führen</vt:lpstr>
      <vt:lpstr>Führung Typgerecht Führen</vt:lpstr>
      <vt:lpstr>Führung Laterale Führung – Wirksam führen ohne Vorgesetztenfunktion</vt:lpstr>
      <vt:lpstr>Führung Die Führungskraft als Coach</vt:lpstr>
      <vt:lpstr>Führung Hybride Teams erfolgreich Führen</vt:lpstr>
      <vt:lpstr>Führung Mitarbeitende im Homeoffice führen und motivieren</vt:lpstr>
      <vt:lpstr>Agile Skills Digitalisierung verstehen</vt:lpstr>
      <vt:lpstr>Agile Skills Scrum – Der Überblick</vt:lpstr>
      <vt:lpstr>Agile Skills Kanban – Die Methode</vt:lpstr>
      <vt:lpstr>Agile Skills Agiles Mindset entwickeln</vt:lpstr>
      <vt:lpstr>Agile Skills Agiles Projektmanagement - Grundlagen</vt:lpstr>
      <vt:lpstr>Agile Skills Design Thinking in der Praxis</vt:lpstr>
      <vt:lpstr>Kommunikation Grundlagen der Kommunikation</vt:lpstr>
      <vt:lpstr>Kommunikation Wertschätzend kommunizieren</vt:lpstr>
      <vt:lpstr>Kommunikation So funktioniert Kommunikation</vt:lpstr>
      <vt:lpstr>Kommunikation Aktiv zuhören</vt:lpstr>
      <vt:lpstr>Kommunikation Fragetechniken gezielt einsetzen</vt:lpstr>
      <vt:lpstr>Kommunikation Die 8 Kommunikationstypen kennen</vt:lpstr>
      <vt:lpstr>Soft Skills Online- Verhandlungen führen</vt:lpstr>
      <vt:lpstr>Soft Skills Feedback geben unter Kollegen/-innen</vt:lpstr>
      <vt:lpstr>Soft Skills Meetings moderieren</vt:lpstr>
      <vt:lpstr>Soft Skills Online-Meetings moderieren</vt:lpstr>
      <vt:lpstr>Soft Skills Zeitmanagement</vt:lpstr>
      <vt:lpstr>Soft Skills Konfliktarten kennen und erkennen</vt:lpstr>
      <vt:lpstr>Soft Skills Die 6 Strategien der Konfliktlösung</vt:lpstr>
      <vt:lpstr>Soft Skills Das Konfliktgespräch führen</vt:lpstr>
      <vt:lpstr>Soft Skills Konfliktlösungen unter Kollegen/-innen nach dem Harvard Konzept</vt:lpstr>
      <vt:lpstr>Soft Skills Professionell verhandeln</vt:lpstr>
      <vt:lpstr>Soft Skills Selbstmotivation</vt:lpstr>
      <vt:lpstr>Soft Skills Präsentieren – Persönlich, souverän und professionell</vt:lpstr>
      <vt:lpstr>Soft Skills Produktiver und zufriedener im Job</vt:lpstr>
      <vt:lpstr>Soft Skills Storytelling im Unternehmen</vt:lpstr>
      <vt:lpstr>Soft Skills Kreativitätstechniken (Methodenkoffer)</vt:lpstr>
      <vt:lpstr>Train the Trainer Didaktische Grundlagen für die wirksame Weitergabe von Wissen</vt:lpstr>
      <vt:lpstr>Train the Trainer Trainings vorbereiten und konzipieren</vt:lpstr>
      <vt:lpstr>Train the Trainer Methodeneinsatz in Präsentationstrainings</vt:lpstr>
      <vt:lpstr>Train the Trainer Gruppen in Präsenzveranstaltungen steuern</vt:lpstr>
      <vt:lpstr>Train the Trainer Methoden und Werkzeuge der Online  Wissensvermittlung</vt:lpstr>
      <vt:lpstr>Verkauf / Vertrieb Erstkontakt herstellen</vt:lpstr>
      <vt:lpstr>Verkauf / Vertrieb Beziehung aufbauen im Verkauf</vt:lpstr>
      <vt:lpstr>Verkauf / Vertrieb Bedarf ermitteln</vt:lpstr>
      <vt:lpstr>Verkauf / Vertrieb Nutzen Argumentieren</vt:lpstr>
      <vt:lpstr>Verkauf / Vertrieb Einwände entkräften</vt:lpstr>
      <vt:lpstr>Verkauf / Vertrieb Abschlüsse erzielen</vt:lpstr>
      <vt:lpstr>Gesundheit Resilienz – Die innere Widerstandskraft stärken </vt:lpstr>
      <vt:lpstr>Gesundheit Burnout besser verstehen und bewältigen </vt:lpstr>
      <vt:lpstr>Gesundheit Stressmanagement – Stress erfolgreich und gelassen meistern </vt:lpstr>
    </vt:vector>
  </TitlesOfParts>
  <Company>IHK München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moebes</dc:creator>
  <cp:lastModifiedBy>Markus Weingärtner</cp:lastModifiedBy>
  <cp:revision>149</cp:revision>
  <cp:lastPrinted>2022-08-02T11:10:53Z</cp:lastPrinted>
  <dcterms:created xsi:type="dcterms:W3CDTF">2019-10-25T07:16:48Z</dcterms:created>
  <dcterms:modified xsi:type="dcterms:W3CDTF">2022-08-02T12:15:33Z</dcterms:modified>
</cp:coreProperties>
</file>